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0" d="100"/>
          <a:sy n="70" d="100"/>
        </p:scale>
        <p:origin x="324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6B8ED914-A433-48B9-8061-FE53DAE85C4B}" type="datetimeFigureOut">
              <a:rPr kumimoji="1" lang="ja-JP" altLang="en-US" smtClean="0"/>
              <a:t>2026/2/4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3577302-B6A8-4341-AE28-0B891FB14D35}" type="slidenum">
              <a:rPr kumimoji="1" lang="ja-JP" altLang="en-US" smtClean="0"/>
              <a:t>‹#›</a:t>
            </a:fld>
            <a:endParaRPr kumimoji="1" lang="ja-JP" altLang="en-US"/>
          </a:p>
        </p:txBody>
      </p:sp>
    </p:spTree>
    <p:extLst>
      <p:ext uri="{BB962C8B-B14F-4D97-AF65-F5344CB8AC3E}">
        <p14:creationId xmlns:p14="http://schemas.microsoft.com/office/powerpoint/2010/main" val="2614719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B8ED914-A433-48B9-8061-FE53DAE85C4B}" type="datetimeFigureOut">
              <a:rPr kumimoji="1" lang="ja-JP" altLang="en-US" smtClean="0"/>
              <a:t>2026/2/4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3577302-B6A8-4341-AE28-0B891FB14D35}" type="slidenum">
              <a:rPr kumimoji="1" lang="ja-JP" altLang="en-US" smtClean="0"/>
              <a:t>‹#›</a:t>
            </a:fld>
            <a:endParaRPr kumimoji="1" lang="ja-JP" altLang="en-US"/>
          </a:p>
        </p:txBody>
      </p:sp>
    </p:spTree>
    <p:extLst>
      <p:ext uri="{BB962C8B-B14F-4D97-AF65-F5344CB8AC3E}">
        <p14:creationId xmlns:p14="http://schemas.microsoft.com/office/powerpoint/2010/main" val="12441707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B8ED914-A433-48B9-8061-FE53DAE85C4B}" type="datetimeFigureOut">
              <a:rPr kumimoji="1" lang="ja-JP" altLang="en-US" smtClean="0"/>
              <a:t>2026/2/4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3577302-B6A8-4341-AE28-0B891FB14D35}" type="slidenum">
              <a:rPr kumimoji="1" lang="ja-JP" altLang="en-US" smtClean="0"/>
              <a:t>‹#›</a:t>
            </a:fld>
            <a:endParaRPr kumimoji="1" lang="ja-JP" altLang="en-US"/>
          </a:p>
        </p:txBody>
      </p:sp>
    </p:spTree>
    <p:extLst>
      <p:ext uri="{BB962C8B-B14F-4D97-AF65-F5344CB8AC3E}">
        <p14:creationId xmlns:p14="http://schemas.microsoft.com/office/powerpoint/2010/main" val="460730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B8ED914-A433-48B9-8061-FE53DAE85C4B}" type="datetimeFigureOut">
              <a:rPr kumimoji="1" lang="ja-JP" altLang="en-US" smtClean="0"/>
              <a:t>2026/2/4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3577302-B6A8-4341-AE28-0B891FB14D35}" type="slidenum">
              <a:rPr kumimoji="1" lang="ja-JP" altLang="en-US" smtClean="0"/>
              <a:t>‹#›</a:t>
            </a:fld>
            <a:endParaRPr kumimoji="1" lang="ja-JP" altLang="en-US"/>
          </a:p>
        </p:txBody>
      </p:sp>
    </p:spTree>
    <p:extLst>
      <p:ext uri="{BB962C8B-B14F-4D97-AF65-F5344CB8AC3E}">
        <p14:creationId xmlns:p14="http://schemas.microsoft.com/office/powerpoint/2010/main" val="26970990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B8ED914-A433-48B9-8061-FE53DAE85C4B}" type="datetimeFigureOut">
              <a:rPr kumimoji="1" lang="ja-JP" altLang="en-US" smtClean="0"/>
              <a:t>2026/2/4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3577302-B6A8-4341-AE28-0B891FB14D35}" type="slidenum">
              <a:rPr kumimoji="1" lang="ja-JP" altLang="en-US" smtClean="0"/>
              <a:t>‹#›</a:t>
            </a:fld>
            <a:endParaRPr kumimoji="1" lang="ja-JP" altLang="en-US"/>
          </a:p>
        </p:txBody>
      </p:sp>
    </p:spTree>
    <p:extLst>
      <p:ext uri="{BB962C8B-B14F-4D97-AF65-F5344CB8AC3E}">
        <p14:creationId xmlns:p14="http://schemas.microsoft.com/office/powerpoint/2010/main" val="13251151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B8ED914-A433-48B9-8061-FE53DAE85C4B}" type="datetimeFigureOut">
              <a:rPr kumimoji="1" lang="ja-JP" altLang="en-US" smtClean="0"/>
              <a:t>2026/2/4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3577302-B6A8-4341-AE28-0B891FB14D35}" type="slidenum">
              <a:rPr kumimoji="1" lang="ja-JP" altLang="en-US" smtClean="0"/>
              <a:t>‹#›</a:t>
            </a:fld>
            <a:endParaRPr kumimoji="1" lang="ja-JP" altLang="en-US"/>
          </a:p>
        </p:txBody>
      </p:sp>
    </p:spTree>
    <p:extLst>
      <p:ext uri="{BB962C8B-B14F-4D97-AF65-F5344CB8AC3E}">
        <p14:creationId xmlns:p14="http://schemas.microsoft.com/office/powerpoint/2010/main" val="3441355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B8ED914-A433-48B9-8061-FE53DAE85C4B}" type="datetimeFigureOut">
              <a:rPr kumimoji="1" lang="ja-JP" altLang="en-US" smtClean="0"/>
              <a:t>2026/2/4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3577302-B6A8-4341-AE28-0B891FB14D35}" type="slidenum">
              <a:rPr kumimoji="1" lang="ja-JP" altLang="en-US" smtClean="0"/>
              <a:t>‹#›</a:t>
            </a:fld>
            <a:endParaRPr kumimoji="1" lang="ja-JP" altLang="en-US"/>
          </a:p>
        </p:txBody>
      </p:sp>
    </p:spTree>
    <p:extLst>
      <p:ext uri="{BB962C8B-B14F-4D97-AF65-F5344CB8AC3E}">
        <p14:creationId xmlns:p14="http://schemas.microsoft.com/office/powerpoint/2010/main" val="9290797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6B8ED914-A433-48B9-8061-FE53DAE85C4B}" type="datetimeFigureOut">
              <a:rPr kumimoji="1" lang="ja-JP" altLang="en-US" smtClean="0"/>
              <a:t>2026/2/4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3577302-B6A8-4341-AE28-0B891FB14D35}" type="slidenum">
              <a:rPr kumimoji="1" lang="ja-JP" altLang="en-US" smtClean="0"/>
              <a:t>‹#›</a:t>
            </a:fld>
            <a:endParaRPr kumimoji="1" lang="ja-JP" altLang="en-US"/>
          </a:p>
        </p:txBody>
      </p:sp>
    </p:spTree>
    <p:extLst>
      <p:ext uri="{BB962C8B-B14F-4D97-AF65-F5344CB8AC3E}">
        <p14:creationId xmlns:p14="http://schemas.microsoft.com/office/powerpoint/2010/main" val="44501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8ED914-A433-48B9-8061-FE53DAE85C4B}" type="datetimeFigureOut">
              <a:rPr kumimoji="1" lang="ja-JP" altLang="en-US" smtClean="0"/>
              <a:t>2026/2/4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3577302-B6A8-4341-AE28-0B891FB14D35}" type="slidenum">
              <a:rPr kumimoji="1" lang="ja-JP" altLang="en-US" smtClean="0"/>
              <a:t>‹#›</a:t>
            </a:fld>
            <a:endParaRPr kumimoji="1" lang="ja-JP" altLang="en-US"/>
          </a:p>
        </p:txBody>
      </p:sp>
    </p:spTree>
    <p:extLst>
      <p:ext uri="{BB962C8B-B14F-4D97-AF65-F5344CB8AC3E}">
        <p14:creationId xmlns:p14="http://schemas.microsoft.com/office/powerpoint/2010/main" val="36436697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B8ED914-A433-48B9-8061-FE53DAE85C4B}" type="datetimeFigureOut">
              <a:rPr kumimoji="1" lang="ja-JP" altLang="en-US" smtClean="0"/>
              <a:t>2026/2/4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3577302-B6A8-4341-AE28-0B891FB14D35}" type="slidenum">
              <a:rPr kumimoji="1" lang="ja-JP" altLang="en-US" smtClean="0"/>
              <a:t>‹#›</a:t>
            </a:fld>
            <a:endParaRPr kumimoji="1" lang="ja-JP" altLang="en-US"/>
          </a:p>
        </p:txBody>
      </p:sp>
    </p:spTree>
    <p:extLst>
      <p:ext uri="{BB962C8B-B14F-4D97-AF65-F5344CB8AC3E}">
        <p14:creationId xmlns:p14="http://schemas.microsoft.com/office/powerpoint/2010/main" val="24266248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B8ED914-A433-48B9-8061-FE53DAE85C4B}" type="datetimeFigureOut">
              <a:rPr kumimoji="1" lang="ja-JP" altLang="en-US" smtClean="0"/>
              <a:t>2026/2/4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3577302-B6A8-4341-AE28-0B891FB14D35}" type="slidenum">
              <a:rPr kumimoji="1" lang="ja-JP" altLang="en-US" smtClean="0"/>
              <a:t>‹#›</a:t>
            </a:fld>
            <a:endParaRPr kumimoji="1" lang="ja-JP" altLang="en-US"/>
          </a:p>
        </p:txBody>
      </p:sp>
    </p:spTree>
    <p:extLst>
      <p:ext uri="{BB962C8B-B14F-4D97-AF65-F5344CB8AC3E}">
        <p14:creationId xmlns:p14="http://schemas.microsoft.com/office/powerpoint/2010/main" val="13196175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6B8ED914-A433-48B9-8061-FE53DAE85C4B}" type="datetimeFigureOut">
              <a:rPr kumimoji="1" lang="ja-JP" altLang="en-US" smtClean="0"/>
              <a:t>2026/2/4</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F3577302-B6A8-4341-AE28-0B891FB14D35}" type="slidenum">
              <a:rPr kumimoji="1" lang="ja-JP" altLang="en-US" smtClean="0"/>
              <a:t>‹#›</a:t>
            </a:fld>
            <a:endParaRPr kumimoji="1" lang="ja-JP" altLang="en-US"/>
          </a:p>
        </p:txBody>
      </p:sp>
    </p:spTree>
    <p:extLst>
      <p:ext uri="{BB962C8B-B14F-4D97-AF65-F5344CB8AC3E}">
        <p14:creationId xmlns:p14="http://schemas.microsoft.com/office/powerpoint/2010/main" val="33161122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7E76B7-1DEB-DBAD-E8B4-4C76B3CEB80E}"/>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CD041D7D-8AE3-49C8-44F7-4453581CEED5}"/>
              </a:ext>
            </a:extLst>
          </p:cNvPr>
          <p:cNvSpPr txBox="1"/>
          <p:nvPr/>
        </p:nvSpPr>
        <p:spPr>
          <a:xfrm>
            <a:off x="578440" y="946119"/>
            <a:ext cx="5654845" cy="261738"/>
          </a:xfrm>
          <a:prstGeom prst="rect">
            <a:avLst/>
          </a:prstGeom>
          <a:noFill/>
        </p:spPr>
        <p:txBody>
          <a:bodyPr wrap="square" rtlCol="0">
            <a:spAutoFit/>
          </a:bodyPr>
          <a:lstStyle/>
          <a:p>
            <a:pPr marL="0" marR="0" lvl="0" indent="0" algn="l" defTabSz="457181" rtl="0" eaLnBrk="1" fontAlgn="auto" latinLnBrk="0" hangingPunct="1">
              <a:lnSpc>
                <a:spcPct val="100000"/>
              </a:lnSpc>
              <a:spcBef>
                <a:spcPts val="0"/>
              </a:spcBef>
              <a:spcAft>
                <a:spcPts val="0"/>
              </a:spcAft>
              <a:buClrTx/>
              <a:buSzTx/>
              <a:buFontTx/>
              <a:buNone/>
              <a:tabLst/>
              <a:defRPr/>
            </a:pPr>
            <a:r>
              <a:rPr kumimoji="0" lang="ja-JP" altLang="ja-JP" sz="1101" i="0" u="sng"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患者氏名　　　　　　　　　　</a:t>
            </a:r>
            <a:r>
              <a:rPr kumimoji="0" lang="ja-JP" altLang="en-US" sz="1101" i="0" u="sng"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　　　　</a:t>
            </a:r>
            <a:r>
              <a:rPr kumimoji="0" lang="ja-JP" altLang="ja-JP" sz="1101" i="0" u="sng"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　</a:t>
            </a:r>
            <a:r>
              <a:rPr kumimoji="0" lang="ja-JP" altLang="en-US" sz="1101" i="0" u="sng"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　　　　　</a:t>
            </a:r>
            <a:r>
              <a:rPr kumimoji="0" lang="ja-JP" altLang="ja-JP" sz="1101" i="0" u="sng"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様</a:t>
            </a:r>
            <a:r>
              <a:rPr kumimoji="0" lang="ja-JP" altLang="en-US" sz="1101" i="0" u="sng"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　</a:t>
            </a:r>
            <a:r>
              <a:rPr kumimoji="0" lang="ja-JP" altLang="ja-JP" sz="1101" i="0" u="sng"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　</a:t>
            </a:r>
            <a:r>
              <a:rPr kumimoji="0" lang="ja-JP" altLang="en-US" sz="1101" i="0" u="sng"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a:t>
            </a:r>
            <a:r>
              <a:rPr kumimoji="0" lang="ja-JP" altLang="ja-JP" sz="1101" i="0" u="sng"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年齢　　</a:t>
            </a:r>
            <a:r>
              <a:rPr kumimoji="0" lang="ja-JP" altLang="en-US" sz="1101" i="0" u="sng"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　</a:t>
            </a:r>
            <a:r>
              <a:rPr kumimoji="0" lang="ja-JP" altLang="ja-JP" sz="1101" i="0" u="sng"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　</a:t>
            </a:r>
            <a:r>
              <a:rPr kumimoji="0" lang="ja-JP" altLang="en-US" sz="1101" i="0" u="sng"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　</a:t>
            </a:r>
            <a:r>
              <a:rPr kumimoji="0" lang="ja-JP" altLang="ja-JP" sz="1101" i="0" u="sng"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歳</a:t>
            </a:r>
            <a:r>
              <a:rPr kumimoji="0" lang="ja-JP" altLang="en-US" sz="1101" i="0" u="sng"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　</a:t>
            </a:r>
            <a:r>
              <a:rPr kumimoji="0" lang="ja-JP" altLang="ja-JP" sz="1101" i="0" u="sng"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生年月日</a:t>
            </a:r>
            <a:r>
              <a:rPr kumimoji="0" lang="ja-JP" altLang="en-US" sz="1101" i="0" u="sng"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　　</a:t>
            </a:r>
            <a:r>
              <a:rPr kumimoji="0" lang="ja-JP" altLang="ja-JP" sz="1101" i="0" u="sng"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　　　</a:t>
            </a:r>
            <a:r>
              <a:rPr kumimoji="0" lang="ja-JP" altLang="en-US" sz="1101" i="0" u="sng"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　</a:t>
            </a:r>
            <a:r>
              <a:rPr kumimoji="0" lang="ja-JP" altLang="ja-JP" sz="1101" i="0" u="sng"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年　</a:t>
            </a:r>
            <a:r>
              <a:rPr kumimoji="0" lang="ja-JP" altLang="en-US" sz="1101" i="0" u="sng"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　　　</a:t>
            </a:r>
            <a:r>
              <a:rPr kumimoji="0" lang="ja-JP" altLang="ja-JP" sz="1101" i="0" u="sng"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　月　　</a:t>
            </a:r>
            <a:r>
              <a:rPr kumimoji="0" lang="ja-JP" altLang="en-US" sz="1101" i="0" u="sng"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　　　</a:t>
            </a:r>
            <a:r>
              <a:rPr kumimoji="0" lang="ja-JP" altLang="ja-JP" sz="1101" i="0" u="sng"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日</a:t>
            </a:r>
            <a:endParaRPr kumimoji="0" lang="ja-JP" altLang="ja-JP" sz="1101"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endParaRPr>
          </a:p>
        </p:txBody>
      </p:sp>
      <p:sp>
        <p:nvSpPr>
          <p:cNvPr id="5" name="テキスト ボックス 4">
            <a:extLst>
              <a:ext uri="{FF2B5EF4-FFF2-40B4-BE49-F238E27FC236}">
                <a16:creationId xmlns:a16="http://schemas.microsoft.com/office/drawing/2014/main" id="{4AC80DD2-E38E-FCE1-C0B2-C46A6DF2AF0E}"/>
              </a:ext>
            </a:extLst>
          </p:cNvPr>
          <p:cNvSpPr txBox="1"/>
          <p:nvPr/>
        </p:nvSpPr>
        <p:spPr>
          <a:xfrm>
            <a:off x="1474327" y="341843"/>
            <a:ext cx="3815468" cy="338554"/>
          </a:xfrm>
          <a:prstGeom prst="rect">
            <a:avLst/>
          </a:prstGeom>
          <a:solidFill>
            <a:schemeClr val="bg1"/>
          </a:solidFill>
        </p:spPr>
        <p:txBody>
          <a:bodyPr wrap="none" rtlCol="0">
            <a:spAutoFit/>
          </a:bodyPr>
          <a:lstStyle/>
          <a:p>
            <a:pPr marL="0" marR="0" lvl="0" indent="0" algn="l" defTabSz="457181" rtl="0" eaLnBrk="1" fontAlgn="auto" latinLnBrk="0" hangingPunct="1">
              <a:lnSpc>
                <a:spcPct val="100000"/>
              </a:lnSpc>
              <a:spcBef>
                <a:spcPts val="0"/>
              </a:spcBef>
              <a:spcAft>
                <a:spcPts val="0"/>
              </a:spcAft>
              <a:buClrTx/>
              <a:buSzTx/>
              <a:buFontTx/>
              <a:buNone/>
              <a:tabLst/>
              <a:defRPr/>
            </a:pPr>
            <a:r>
              <a:rPr kumimoji="0" lang="ja-JP" altLang="ja-JP" sz="1600" i="0" u="none" strike="noStrike" kern="1200" cap="none" spc="0" normalizeH="0" baseline="0" noProof="0" dirty="0">
                <a:ln>
                  <a:noFill/>
                </a:ln>
                <a:effectLst/>
                <a:uLnTx/>
                <a:uFillTx/>
                <a:latin typeface="UD デジタル 教科書体 NK-R" panose="02020400000000000000" pitchFamily="18" charset="-128"/>
                <a:ea typeface="UD デジタル 教科書体 NK-R" panose="02020400000000000000" pitchFamily="18" charset="-128"/>
                <a:cs typeface="+mn-cs"/>
              </a:rPr>
              <a:t>手順書</a:t>
            </a:r>
            <a:r>
              <a:rPr kumimoji="0" lang="ja-JP" altLang="ja-JP" sz="160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rPr>
              <a:t>：</a:t>
            </a:r>
            <a:r>
              <a:rPr kumimoji="1" lang="ja-JP" altLang="en-US" sz="160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rPr>
              <a:t>脱水症状に対する輸液による補正</a:t>
            </a:r>
            <a:endParaRPr kumimoji="1" lang="en-US" altLang="ja-JP" sz="160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endParaRPr>
          </a:p>
        </p:txBody>
      </p:sp>
      <p:sp>
        <p:nvSpPr>
          <p:cNvPr id="9" name="テキスト ボックス 8">
            <a:extLst>
              <a:ext uri="{FF2B5EF4-FFF2-40B4-BE49-F238E27FC236}">
                <a16:creationId xmlns:a16="http://schemas.microsoft.com/office/drawing/2014/main" id="{F603CDD0-88CC-FBFA-1A43-45D42A47DD2B}"/>
              </a:ext>
            </a:extLst>
          </p:cNvPr>
          <p:cNvSpPr txBox="1"/>
          <p:nvPr/>
        </p:nvSpPr>
        <p:spPr>
          <a:xfrm>
            <a:off x="545283" y="1400748"/>
            <a:ext cx="5756134" cy="900246"/>
          </a:xfrm>
          <a:prstGeom prst="rect">
            <a:avLst/>
          </a:prstGeom>
          <a:noFill/>
          <a:ln>
            <a:solidFill>
              <a:schemeClr val="tx1"/>
            </a:solidFill>
          </a:ln>
        </p:spPr>
        <p:txBody>
          <a:bodyPr wrap="square">
            <a:spAutoFit/>
          </a:bodyPr>
          <a:lstStyle/>
          <a:p>
            <a:pPr marL="0" marR="0" lvl="0" indent="0" algn="l" defTabSz="457181" rtl="0" eaLnBrk="1" fontAlgn="auto" latinLnBrk="0" hangingPunct="1">
              <a:lnSpc>
                <a:spcPct val="100000"/>
              </a:lnSpc>
              <a:spcBef>
                <a:spcPts val="0"/>
              </a:spcBef>
              <a:spcAft>
                <a:spcPts val="0"/>
              </a:spcAft>
              <a:buClrTx/>
              <a:buSzTx/>
              <a:buFontTx/>
              <a:buNone/>
              <a:tabLst/>
              <a:defRPr/>
            </a:pPr>
            <a:r>
              <a:rPr kumimoji="0" lang="ja-JP" altLang="ja-JP"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【当該手順書に係る特定行為の対象となる患者】</a:t>
            </a:r>
          </a:p>
          <a:p>
            <a:pPr marL="0" marR="0" lvl="0" indent="0" algn="l" defTabSz="457181" rtl="0" eaLnBrk="1" fontAlgn="auto" latinLnBrk="0" hangingPunct="1">
              <a:lnSpc>
                <a:spcPct val="100000"/>
              </a:lnSpc>
              <a:spcBef>
                <a:spcPts val="0"/>
              </a:spcBef>
              <a:spcAft>
                <a:spcPts val="0"/>
              </a:spcAft>
              <a:buClrTx/>
              <a:buSzTx/>
              <a:buFontTx/>
              <a:buNone/>
              <a:tabLst/>
              <a:defRPr/>
            </a:pPr>
            <a:r>
              <a:rPr lang="en-US" altLang="ja-JP" sz="1050" dirty="0">
                <a:solidFill>
                  <a:prstClr val="black"/>
                </a:solidFill>
                <a:latin typeface="UD デジタル 教科書体 NK-R" panose="02020400000000000000" pitchFamily="18" charset="-128"/>
                <a:ea typeface="UD デジタル 教科書体 NK-R" panose="02020400000000000000" pitchFamily="18" charset="-128"/>
              </a:rPr>
              <a:t>1</a:t>
            </a:r>
            <a:r>
              <a:rPr lang="ja-JP" altLang="en-US" sz="1050" dirty="0">
                <a:solidFill>
                  <a:prstClr val="black"/>
                </a:solidFill>
                <a:latin typeface="UD デジタル 教科書体 NK-R" panose="02020400000000000000" pitchFamily="18" charset="-128"/>
                <a:ea typeface="UD デジタル 教科書体 NK-R" panose="02020400000000000000" pitchFamily="18" charset="-128"/>
              </a:rPr>
              <a:t>．</a:t>
            </a:r>
            <a:r>
              <a:rPr kumimoji="0"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在宅で訪問看護を受けている利用者または施設利用者で自他覚症状や飲水量、食事量や排尿</a:t>
            </a:r>
            <a:br>
              <a:rPr kumimoji="0" lang="en-US" altLang="ja-JP"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br>
            <a:r>
              <a:rPr kumimoji="0"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　　回数、　尿量から脱水が疑われる場合</a:t>
            </a:r>
          </a:p>
          <a:p>
            <a:pPr marL="0" marR="0" lvl="0" indent="0" algn="l" defTabSz="457181" rtl="0" eaLnBrk="1" fontAlgn="auto" latinLnBrk="0" hangingPunct="1">
              <a:lnSpc>
                <a:spcPct val="100000"/>
              </a:lnSpc>
              <a:spcBef>
                <a:spcPts val="0"/>
              </a:spcBef>
              <a:spcAft>
                <a:spcPts val="0"/>
              </a:spcAft>
              <a:buClrTx/>
              <a:buSzTx/>
              <a:buFontTx/>
              <a:buNone/>
              <a:tabLst/>
              <a:defRPr/>
            </a:pPr>
            <a:r>
              <a:rPr lang="en-US" altLang="ja-JP" sz="1050" dirty="0">
                <a:solidFill>
                  <a:prstClr val="black"/>
                </a:solidFill>
                <a:latin typeface="UD デジタル 教科書体 NK-R" panose="02020400000000000000" pitchFamily="18" charset="-128"/>
                <a:ea typeface="UD デジタル 教科書体 NK-R" panose="02020400000000000000" pitchFamily="18" charset="-128"/>
              </a:rPr>
              <a:t>2</a:t>
            </a:r>
            <a:r>
              <a:rPr lang="ja-JP" altLang="en-US" sz="1050" dirty="0">
                <a:solidFill>
                  <a:prstClr val="black"/>
                </a:solidFill>
                <a:latin typeface="UD デジタル 教科書体 NK-R" panose="02020400000000000000" pitchFamily="18" charset="-128"/>
                <a:ea typeface="UD デジタル 教科書体 NK-R" panose="02020400000000000000" pitchFamily="18" charset="-128"/>
              </a:rPr>
              <a:t>．</a:t>
            </a:r>
            <a:r>
              <a:rPr kumimoji="0"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今後、脱水を起こしうる可能性が高いと考えられる利用者</a:t>
            </a:r>
          </a:p>
          <a:p>
            <a:pPr marL="0" marR="0" lvl="0" indent="0" algn="l" defTabSz="457181" rtl="0" eaLnBrk="1" fontAlgn="auto" latinLnBrk="0" hangingPunct="1">
              <a:lnSpc>
                <a:spcPct val="100000"/>
              </a:lnSpc>
              <a:spcBef>
                <a:spcPts val="0"/>
              </a:spcBef>
              <a:spcAft>
                <a:spcPts val="0"/>
              </a:spcAft>
              <a:buClrTx/>
              <a:buSzTx/>
              <a:buFontTx/>
              <a:buNone/>
              <a:tabLst/>
              <a:defRPr/>
            </a:pPr>
            <a:r>
              <a:rPr kumimoji="0"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　</a:t>
            </a:r>
            <a:endParaRPr kumimoji="0" lang="ja-JP" altLang="ja-JP"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endParaRPr>
          </a:p>
        </p:txBody>
      </p:sp>
      <p:sp>
        <p:nvSpPr>
          <p:cNvPr id="17" name="テキスト ボックス 16">
            <a:extLst>
              <a:ext uri="{FF2B5EF4-FFF2-40B4-BE49-F238E27FC236}">
                <a16:creationId xmlns:a16="http://schemas.microsoft.com/office/drawing/2014/main" id="{AEC1E3B6-420A-4F4C-8055-EB72AA0F7721}"/>
              </a:ext>
            </a:extLst>
          </p:cNvPr>
          <p:cNvSpPr txBox="1"/>
          <p:nvPr/>
        </p:nvSpPr>
        <p:spPr>
          <a:xfrm>
            <a:off x="556583" y="2521336"/>
            <a:ext cx="4451675" cy="1869743"/>
          </a:xfrm>
          <a:prstGeom prst="rect">
            <a:avLst/>
          </a:prstGeom>
          <a:noFill/>
          <a:ln>
            <a:solidFill>
              <a:schemeClr val="tx1"/>
            </a:solidFill>
          </a:ln>
        </p:spPr>
        <p:txBody>
          <a:bodyPr wrap="square" rtlCol="0">
            <a:spAutoFit/>
          </a:bodyPr>
          <a:lstStyle/>
          <a:p>
            <a:pPr marL="0" marR="0" lvl="0" indent="0" algn="l" defTabSz="457181" rtl="0" eaLnBrk="1" fontAlgn="auto" latinLnBrk="0" hangingPunct="1">
              <a:lnSpc>
                <a:spcPct val="100000"/>
              </a:lnSpc>
              <a:spcBef>
                <a:spcPts val="0"/>
              </a:spcBef>
              <a:spcAft>
                <a:spcPts val="0"/>
              </a:spcAft>
              <a:buClrTx/>
              <a:buSzTx/>
              <a:buFontTx/>
              <a:buNone/>
              <a:tabLst/>
              <a:defRPr/>
            </a:pPr>
            <a:r>
              <a:rPr kumimoji="1" lang="en-US" altLang="ja-JP"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a:t>
            </a:r>
            <a:r>
              <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看護師に診療の補助を行わせる患者の病状の範囲</a:t>
            </a:r>
            <a:r>
              <a:rPr kumimoji="1" lang="en-US" altLang="ja-JP"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a:t>
            </a:r>
          </a:p>
          <a:p>
            <a:pPr marL="0" marR="0" lvl="0" indent="0" algn="l" defTabSz="457181" rtl="0" eaLnBrk="1" fontAlgn="auto" latinLnBrk="0" hangingPunct="1">
              <a:lnSpc>
                <a:spcPct val="100000"/>
              </a:lnSpc>
              <a:spcBef>
                <a:spcPts val="0"/>
              </a:spcBef>
              <a:spcAft>
                <a:spcPts val="0"/>
              </a:spcAft>
              <a:buClrTx/>
              <a:buSzTx/>
              <a:buFontTx/>
              <a:buNone/>
              <a:tabLst/>
              <a:defRPr/>
            </a:pPr>
            <a:r>
              <a:rPr kumimoji="1" lang="ja-JP" altLang="en-US" sz="1050" u="sng" dirty="0">
                <a:solidFill>
                  <a:prstClr val="black"/>
                </a:solidFill>
                <a:latin typeface="UD デジタル 教科書体 NK-R" panose="02020400000000000000" pitchFamily="18" charset="-128"/>
                <a:ea typeface="UD デジタル 教科書体 NK-R" panose="02020400000000000000" pitchFamily="18" charset="-128"/>
              </a:rPr>
              <a:t>以下のいずれにもあてはまる</a:t>
            </a:r>
            <a:endParaRPr kumimoji="1" lang="en-US" altLang="ja-JP" sz="1050" i="0" u="sng"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endParaRPr>
          </a:p>
          <a:p>
            <a:pPr marL="0" marR="0" lvl="0" indent="0" algn="l" defTabSz="457181" rtl="0" eaLnBrk="1" fontAlgn="auto" latinLnBrk="0" hangingPunct="1">
              <a:lnSpc>
                <a:spcPct val="100000"/>
              </a:lnSpc>
              <a:spcBef>
                <a:spcPts val="0"/>
              </a:spcBef>
              <a:spcAft>
                <a:spcPts val="0"/>
              </a:spcAft>
              <a:buClrTx/>
              <a:buSzTx/>
              <a:buFontTx/>
              <a:buNone/>
              <a:tabLst/>
              <a:defRPr/>
            </a:pPr>
            <a:r>
              <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□かかりつけ医師による初回診察を受けている</a:t>
            </a:r>
          </a:p>
          <a:p>
            <a:pPr marL="0" marR="0" lvl="0" indent="0" algn="l" defTabSz="457181" rtl="0" eaLnBrk="1" fontAlgn="auto" latinLnBrk="0" hangingPunct="1">
              <a:lnSpc>
                <a:spcPct val="100000"/>
              </a:lnSpc>
              <a:spcBef>
                <a:spcPts val="0"/>
              </a:spcBef>
              <a:spcAft>
                <a:spcPts val="0"/>
              </a:spcAft>
              <a:buClrTx/>
              <a:buSzTx/>
              <a:buFontTx/>
              <a:buNone/>
              <a:tabLst/>
              <a:defRPr/>
            </a:pPr>
            <a:r>
              <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□血圧が、平穏時の収縮期血圧と比べて</a:t>
            </a:r>
            <a:r>
              <a:rPr kumimoji="1" lang="en-US" altLang="ja-JP"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30</a:t>
            </a:r>
            <a:r>
              <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ｍｍ</a:t>
            </a:r>
            <a:r>
              <a:rPr kumimoji="1" lang="en-US" altLang="ja-JP"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H</a:t>
            </a:r>
            <a:r>
              <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ｇ以上の低下がない、</a:t>
            </a:r>
          </a:p>
          <a:p>
            <a:pPr marL="0" marR="0" lvl="0" indent="0" algn="l" defTabSz="457181" rtl="0" eaLnBrk="1" fontAlgn="auto" latinLnBrk="0" hangingPunct="1">
              <a:lnSpc>
                <a:spcPct val="100000"/>
              </a:lnSpc>
              <a:spcBef>
                <a:spcPts val="0"/>
              </a:spcBef>
              <a:spcAft>
                <a:spcPts val="0"/>
              </a:spcAft>
              <a:buClrTx/>
              <a:buSzTx/>
              <a:buFontTx/>
              <a:buNone/>
              <a:tabLst/>
              <a:defRPr/>
            </a:pPr>
            <a:r>
              <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　　または平穏時の収縮期血圧に比べて</a:t>
            </a:r>
            <a:r>
              <a:rPr kumimoji="1" lang="en-US" altLang="ja-JP"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20</a:t>
            </a:r>
            <a:r>
              <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％以下の血圧低下である</a:t>
            </a:r>
          </a:p>
          <a:p>
            <a:pPr marL="0" marR="0" lvl="0" indent="0" algn="l" defTabSz="457181" rtl="0" eaLnBrk="1" fontAlgn="auto" latinLnBrk="0" hangingPunct="1">
              <a:lnSpc>
                <a:spcPct val="100000"/>
              </a:lnSpc>
              <a:spcBef>
                <a:spcPts val="0"/>
              </a:spcBef>
              <a:spcAft>
                <a:spcPts val="0"/>
              </a:spcAft>
              <a:buClrTx/>
              <a:buSzTx/>
              <a:buFontTx/>
              <a:buNone/>
              <a:tabLst/>
              <a:defRPr/>
            </a:pPr>
            <a:r>
              <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□発熱が</a:t>
            </a:r>
            <a:r>
              <a:rPr kumimoji="1" lang="en-US" altLang="ja-JP"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39.0℃</a:t>
            </a:r>
            <a:r>
              <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以上ではない　　　　　　　　　　　　　　　　　　　　　　　　　</a:t>
            </a:r>
          </a:p>
          <a:p>
            <a:pPr marL="0" marR="0" lvl="0" indent="0" algn="l" defTabSz="457181" rtl="0" eaLnBrk="1" fontAlgn="auto" latinLnBrk="0" hangingPunct="1">
              <a:lnSpc>
                <a:spcPct val="100000"/>
              </a:lnSpc>
              <a:spcBef>
                <a:spcPts val="0"/>
              </a:spcBef>
              <a:spcAft>
                <a:spcPts val="0"/>
              </a:spcAft>
              <a:buClrTx/>
              <a:buSzTx/>
              <a:buFontTx/>
              <a:buNone/>
              <a:tabLst/>
              <a:defRPr/>
            </a:pPr>
            <a:r>
              <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□軽度の頻脈（脈拍</a:t>
            </a:r>
            <a:r>
              <a:rPr kumimoji="1" lang="en-US" altLang="ja-JP"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100</a:t>
            </a:r>
            <a:r>
              <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a:t>
            </a:r>
            <a:r>
              <a:rPr kumimoji="1" lang="en-US" altLang="ja-JP"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130</a:t>
            </a:r>
            <a:r>
              <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回</a:t>
            </a:r>
            <a:r>
              <a:rPr kumimoji="1" lang="en-US" altLang="ja-JP"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a:t>
            </a:r>
            <a:r>
              <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分程度）以外にバイタルサインに異常</a:t>
            </a:r>
            <a:br>
              <a:rPr kumimoji="1" lang="en-US" altLang="ja-JP"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br>
            <a:r>
              <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　　がない　　　 </a:t>
            </a:r>
          </a:p>
          <a:p>
            <a:pPr marL="0" marR="0" lvl="0" indent="0" algn="l" defTabSz="457181" rtl="0" eaLnBrk="1" fontAlgn="auto" latinLnBrk="0" hangingPunct="1">
              <a:lnSpc>
                <a:spcPct val="100000"/>
              </a:lnSpc>
              <a:spcBef>
                <a:spcPts val="0"/>
              </a:spcBef>
              <a:spcAft>
                <a:spcPts val="0"/>
              </a:spcAft>
              <a:buClrTx/>
              <a:buSzTx/>
              <a:buFontTx/>
              <a:buNone/>
              <a:tabLst/>
              <a:defRPr/>
            </a:pPr>
            <a:r>
              <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□意識レベルの極端な低下がみられない</a:t>
            </a:r>
            <a:r>
              <a:rPr kumimoji="1" lang="en-US" altLang="ja-JP"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a:t>
            </a:r>
            <a:r>
              <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例えば、</a:t>
            </a:r>
            <a:r>
              <a:rPr kumimoji="1" lang="en-US" altLang="ja-JP" sz="1050" i="0" u="none" strike="noStrike" kern="1200" cap="none" spc="0" normalizeH="0" baseline="0" noProof="0" dirty="0" err="1">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JCSⅠ⇒Ⅲ</a:t>
            </a:r>
            <a:r>
              <a:rPr kumimoji="1" lang="en-US" altLang="ja-JP"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a:t>
            </a:r>
          </a:p>
          <a:p>
            <a:pPr marL="0" marR="0" lvl="0" indent="0" algn="l" defTabSz="457181" rtl="0" eaLnBrk="1" fontAlgn="auto" latinLnBrk="0" hangingPunct="1">
              <a:lnSpc>
                <a:spcPct val="100000"/>
              </a:lnSpc>
              <a:spcBef>
                <a:spcPts val="0"/>
              </a:spcBef>
              <a:spcAft>
                <a:spcPts val="0"/>
              </a:spcAft>
              <a:buClrTx/>
              <a:buSzTx/>
              <a:buFontTx/>
              <a:buNone/>
              <a:tabLst/>
              <a:defRPr/>
            </a:pPr>
            <a:r>
              <a:rPr kumimoji="1" lang="en-US" altLang="ja-JP"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a:t>
            </a:r>
            <a:r>
              <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透析治療を受けていない、または受ける可能性が示唆されていない</a:t>
            </a:r>
          </a:p>
          <a:p>
            <a:pPr marL="0" marR="0" lvl="0" indent="0" algn="l" defTabSz="457181" rtl="0" eaLnBrk="1" fontAlgn="auto" latinLnBrk="0" hangingPunct="1">
              <a:lnSpc>
                <a:spcPct val="100000"/>
              </a:lnSpc>
              <a:spcBef>
                <a:spcPts val="0"/>
              </a:spcBef>
              <a:spcAft>
                <a:spcPts val="0"/>
              </a:spcAft>
              <a:buClrTx/>
              <a:buSzTx/>
              <a:buFontTx/>
              <a:buNone/>
              <a:tabLst/>
              <a:defRPr/>
            </a:pPr>
            <a:r>
              <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□脱水の原因が感染症や急性疾患によるものではない</a:t>
            </a:r>
          </a:p>
        </p:txBody>
      </p:sp>
      <p:sp>
        <p:nvSpPr>
          <p:cNvPr id="18" name="テキスト ボックス 17">
            <a:extLst>
              <a:ext uri="{FF2B5EF4-FFF2-40B4-BE49-F238E27FC236}">
                <a16:creationId xmlns:a16="http://schemas.microsoft.com/office/drawing/2014/main" id="{321F9C5C-0B33-2323-5301-D3AC00169E28}"/>
              </a:ext>
            </a:extLst>
          </p:cNvPr>
          <p:cNvSpPr txBox="1"/>
          <p:nvPr/>
        </p:nvSpPr>
        <p:spPr>
          <a:xfrm>
            <a:off x="545283" y="5069114"/>
            <a:ext cx="5791174" cy="415498"/>
          </a:xfrm>
          <a:prstGeom prst="rect">
            <a:avLst/>
          </a:prstGeom>
          <a:noFill/>
          <a:ln>
            <a:solidFill>
              <a:schemeClr val="tx1"/>
            </a:solidFill>
          </a:ln>
        </p:spPr>
        <p:txBody>
          <a:bodyPr wrap="square" rtlCol="0">
            <a:spAutoFit/>
          </a:bodyPr>
          <a:lstStyle/>
          <a:p>
            <a:pPr lvl="0" defTabSz="457181"/>
            <a:r>
              <a:rPr kumimoji="1" lang="en-US" altLang="ja-JP"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a:t>
            </a:r>
            <a:r>
              <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診療の補助の内容</a:t>
            </a:r>
            <a:r>
              <a:rPr kumimoji="1" lang="en-US" altLang="ja-JP"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a:t>
            </a:r>
            <a:r>
              <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　</a:t>
            </a:r>
            <a:r>
              <a:rPr kumimoji="1" lang="ja-JP" altLang="en-US" sz="1050" dirty="0">
                <a:solidFill>
                  <a:prstClr val="black"/>
                </a:solidFill>
                <a:latin typeface="UD デジタル 教科書体 NK-R" panose="02020400000000000000" pitchFamily="18" charset="-128"/>
                <a:ea typeface="UD デジタル 教科書体 NK-R" panose="02020400000000000000" pitchFamily="18" charset="-128"/>
              </a:rPr>
              <a:t>脱水症状に対する輸液による補正</a:t>
            </a:r>
            <a:endParaRPr kumimoji="1" lang="en-US" altLang="ja-JP" sz="1050" dirty="0">
              <a:solidFill>
                <a:prstClr val="black"/>
              </a:solidFill>
              <a:latin typeface="UD デジタル 教科書体 NK-R" panose="02020400000000000000" pitchFamily="18" charset="-128"/>
              <a:ea typeface="UD デジタル 教科書体 NK-R" panose="02020400000000000000" pitchFamily="18" charset="-128"/>
            </a:endParaRPr>
          </a:p>
          <a:p>
            <a:pPr lvl="0" defTabSz="457181"/>
            <a:r>
              <a:rPr kumimoji="1" lang="ja-JP" altLang="en-US" sz="1050" dirty="0">
                <a:solidFill>
                  <a:prstClr val="black"/>
                </a:solidFill>
                <a:latin typeface="UD デジタル 教科書体 NK-R" panose="02020400000000000000" pitchFamily="18" charset="-128"/>
                <a:ea typeface="UD デジタル 教科書体 NK-R" panose="02020400000000000000" pitchFamily="18" charset="-128"/>
              </a:rPr>
              <a:t>使用薬剤</a:t>
            </a:r>
            <a:r>
              <a:rPr kumimoji="1" lang="en-US" altLang="ja-JP" sz="1050" dirty="0">
                <a:solidFill>
                  <a:prstClr val="black"/>
                </a:solidFill>
              </a:rPr>
              <a:t>[</a:t>
            </a:r>
            <a:r>
              <a:rPr kumimoji="1" lang="ja-JP" altLang="en-US" sz="1050" dirty="0">
                <a:solidFill>
                  <a:prstClr val="black"/>
                </a:solidFill>
              </a:rPr>
              <a:t>　　　　　　　　　　　　　　　　　　　　　　　　　　　　　　　　　　　　　</a:t>
            </a:r>
            <a:r>
              <a:rPr kumimoji="1" lang="en-US" altLang="ja-JP" sz="1050" dirty="0">
                <a:solidFill>
                  <a:prstClr val="black"/>
                </a:solidFill>
              </a:rPr>
              <a:t>]</a:t>
            </a:r>
            <a:endPar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endParaRPr>
          </a:p>
        </p:txBody>
      </p:sp>
      <p:sp>
        <p:nvSpPr>
          <p:cNvPr id="19" name="テキスト ボックス 18">
            <a:extLst>
              <a:ext uri="{FF2B5EF4-FFF2-40B4-BE49-F238E27FC236}">
                <a16:creationId xmlns:a16="http://schemas.microsoft.com/office/drawing/2014/main" id="{E51254C2-D806-E280-335B-E5CE3C25AEAB}"/>
              </a:ext>
            </a:extLst>
          </p:cNvPr>
          <p:cNvSpPr txBox="1"/>
          <p:nvPr/>
        </p:nvSpPr>
        <p:spPr>
          <a:xfrm>
            <a:off x="556583" y="5758864"/>
            <a:ext cx="2966982" cy="1061829"/>
          </a:xfrm>
          <a:prstGeom prst="rect">
            <a:avLst/>
          </a:prstGeom>
          <a:noFill/>
          <a:ln>
            <a:solidFill>
              <a:schemeClr val="tx1"/>
            </a:solidFill>
          </a:ln>
        </p:spPr>
        <p:txBody>
          <a:bodyPr wrap="square" rtlCol="0">
            <a:spAutoFit/>
          </a:bodyPr>
          <a:lstStyle/>
          <a:p>
            <a:pPr marL="0" marR="0" lvl="0" indent="0" algn="l" defTabSz="457181" rtl="0" eaLnBrk="1" fontAlgn="auto" latinLnBrk="0" hangingPunct="1">
              <a:lnSpc>
                <a:spcPct val="100000"/>
              </a:lnSpc>
              <a:spcBef>
                <a:spcPts val="0"/>
              </a:spcBef>
              <a:spcAft>
                <a:spcPts val="0"/>
              </a:spcAft>
              <a:buClrTx/>
              <a:buSzTx/>
              <a:buFontTx/>
              <a:buNone/>
              <a:tabLst/>
              <a:defRPr/>
            </a:pPr>
            <a:r>
              <a:rPr kumimoji="1" lang="en-US" altLang="ja-JP"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a:t>
            </a:r>
            <a:r>
              <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特定行為を行う時に確認すべき事項</a:t>
            </a:r>
            <a:r>
              <a:rPr kumimoji="1" lang="en-US" altLang="ja-JP"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a:t>
            </a:r>
          </a:p>
          <a:p>
            <a:pPr marL="0" marR="0" lvl="0" indent="0" algn="l" defTabSz="457181" rtl="0" eaLnBrk="1" fontAlgn="auto" latinLnBrk="0" hangingPunct="1">
              <a:lnSpc>
                <a:spcPct val="100000"/>
              </a:lnSpc>
              <a:spcBef>
                <a:spcPts val="0"/>
              </a:spcBef>
              <a:spcAft>
                <a:spcPts val="0"/>
              </a:spcAft>
              <a:buClrTx/>
              <a:buSzTx/>
              <a:buFontTx/>
              <a:buNone/>
              <a:tabLst/>
              <a:defRPr/>
            </a:pPr>
            <a:r>
              <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□意識レベル、バイタルサインに問題がない</a:t>
            </a:r>
          </a:p>
          <a:p>
            <a:pPr marL="0" marR="0" lvl="0" indent="0" algn="l" defTabSz="457181" rtl="0" eaLnBrk="1" fontAlgn="auto" latinLnBrk="0" hangingPunct="1">
              <a:lnSpc>
                <a:spcPct val="100000"/>
              </a:lnSpc>
              <a:spcBef>
                <a:spcPts val="0"/>
              </a:spcBef>
              <a:spcAft>
                <a:spcPts val="0"/>
              </a:spcAft>
              <a:buClrTx/>
              <a:buSzTx/>
              <a:buFontTx/>
              <a:buNone/>
              <a:tabLst/>
              <a:defRPr/>
            </a:pPr>
            <a:r>
              <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□輸液による溢水と思われる自他覚所見</a:t>
            </a:r>
            <a:r>
              <a:rPr kumimoji="1" lang="en-US" altLang="ja-JP"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a:t>
            </a:r>
            <a:r>
              <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呼吸苦、</a:t>
            </a:r>
            <a:br>
              <a:rPr kumimoji="1" lang="en-US" altLang="ja-JP"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br>
            <a:r>
              <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　　喘鳴、浮腫など</a:t>
            </a:r>
            <a:r>
              <a:rPr kumimoji="1" lang="en-US" altLang="ja-JP"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a:t>
            </a:r>
            <a:r>
              <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が出現していない</a:t>
            </a:r>
          </a:p>
          <a:p>
            <a:pPr marL="0" marR="0" lvl="0" indent="0" algn="l" defTabSz="457181" rtl="0" eaLnBrk="1" fontAlgn="auto" latinLnBrk="0" hangingPunct="1">
              <a:lnSpc>
                <a:spcPct val="100000"/>
              </a:lnSpc>
              <a:spcBef>
                <a:spcPts val="0"/>
              </a:spcBef>
              <a:spcAft>
                <a:spcPts val="0"/>
              </a:spcAft>
              <a:buClrTx/>
              <a:buSzTx/>
              <a:buFontTx/>
              <a:buNone/>
              <a:tabLst/>
              <a:defRPr/>
            </a:pPr>
            <a:r>
              <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□ショック症状を呈していない</a:t>
            </a:r>
            <a:r>
              <a:rPr kumimoji="1" lang="en-US" altLang="ja-JP"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a:t>
            </a:r>
            <a:r>
              <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皮膚蒼白、冷汗</a:t>
            </a:r>
            <a:r>
              <a:rPr kumimoji="1" lang="en-US" altLang="ja-JP"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a:t>
            </a:r>
          </a:p>
          <a:p>
            <a:pPr marL="0" marR="0" lvl="0" indent="0" algn="l" defTabSz="457181" rtl="0" eaLnBrk="1" fontAlgn="auto" latinLnBrk="0" hangingPunct="1">
              <a:lnSpc>
                <a:spcPct val="100000"/>
              </a:lnSpc>
              <a:spcBef>
                <a:spcPts val="0"/>
              </a:spcBef>
              <a:spcAft>
                <a:spcPts val="0"/>
              </a:spcAft>
              <a:buClrTx/>
              <a:buSzTx/>
              <a:buFontTx/>
              <a:buNone/>
              <a:tabLst/>
              <a:defRPr/>
            </a:pPr>
            <a:endParaRPr kumimoji="1" lang="en-US" altLang="ja-JP"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endParaRPr>
          </a:p>
        </p:txBody>
      </p:sp>
      <p:sp>
        <p:nvSpPr>
          <p:cNvPr id="20" name="テキスト ボックス 19">
            <a:extLst>
              <a:ext uri="{FF2B5EF4-FFF2-40B4-BE49-F238E27FC236}">
                <a16:creationId xmlns:a16="http://schemas.microsoft.com/office/drawing/2014/main" id="{B1A0ED2E-2844-6249-BE31-3FCC5E9B91AD}"/>
              </a:ext>
            </a:extLst>
          </p:cNvPr>
          <p:cNvSpPr txBox="1"/>
          <p:nvPr/>
        </p:nvSpPr>
        <p:spPr>
          <a:xfrm>
            <a:off x="556583" y="7104357"/>
            <a:ext cx="5779874" cy="577081"/>
          </a:xfrm>
          <a:prstGeom prst="rect">
            <a:avLst/>
          </a:prstGeom>
          <a:noFill/>
          <a:ln>
            <a:solidFill>
              <a:schemeClr val="tx1"/>
            </a:solidFill>
          </a:ln>
        </p:spPr>
        <p:txBody>
          <a:bodyPr wrap="square" rtlCol="0">
            <a:spAutoFit/>
          </a:bodyPr>
          <a:lstStyle/>
          <a:p>
            <a:pPr marL="0" marR="0" lvl="0" indent="0" algn="l" defTabSz="457181" rtl="0" eaLnBrk="1" fontAlgn="auto" latinLnBrk="0" hangingPunct="1">
              <a:lnSpc>
                <a:spcPct val="100000"/>
              </a:lnSpc>
              <a:spcBef>
                <a:spcPts val="0"/>
              </a:spcBef>
              <a:spcAft>
                <a:spcPts val="0"/>
              </a:spcAft>
              <a:buClrTx/>
              <a:buSzTx/>
              <a:buFontTx/>
              <a:buNone/>
              <a:tabLst/>
              <a:defRPr/>
            </a:pPr>
            <a:r>
              <a:rPr kumimoji="1" lang="en-US" altLang="ja-JP"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a:t>
            </a:r>
            <a:r>
              <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医療の安全を確保するために医師・歯科医師との連絡が必要となった場合の連絡体制</a:t>
            </a:r>
            <a:r>
              <a:rPr kumimoji="1" lang="en-US" altLang="ja-JP"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a:t>
            </a:r>
          </a:p>
          <a:p>
            <a:pPr marL="0" marR="0" lvl="0" indent="0" algn="l" defTabSz="457181" rtl="0" eaLnBrk="1" fontAlgn="auto" latinLnBrk="0" hangingPunct="1">
              <a:lnSpc>
                <a:spcPct val="100000"/>
              </a:lnSpc>
              <a:spcBef>
                <a:spcPts val="0"/>
              </a:spcBef>
              <a:spcAft>
                <a:spcPts val="0"/>
              </a:spcAft>
              <a:buClrTx/>
              <a:buSzTx/>
              <a:buFontTx/>
              <a:buNone/>
              <a:tabLst/>
              <a:defRPr/>
            </a:pPr>
            <a:r>
              <a:rPr kumimoji="1" lang="en-US" altLang="zh-CN"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1.</a:t>
            </a:r>
            <a:r>
              <a:rPr kumimoji="1" lang="zh-CN"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担当医師　　　　　</a:t>
            </a:r>
          </a:p>
          <a:p>
            <a:pPr marL="0" marR="0" lvl="0" indent="0" algn="l" defTabSz="457181" rtl="0" eaLnBrk="1" fontAlgn="auto" latinLnBrk="0" hangingPunct="1">
              <a:lnSpc>
                <a:spcPct val="100000"/>
              </a:lnSpc>
              <a:spcBef>
                <a:spcPts val="0"/>
              </a:spcBef>
              <a:spcAft>
                <a:spcPts val="0"/>
              </a:spcAft>
              <a:buClrTx/>
              <a:buSzTx/>
              <a:buFontTx/>
              <a:buNone/>
              <a:tabLst/>
              <a:defRPr/>
            </a:pPr>
            <a:r>
              <a:rPr kumimoji="1" lang="en-US" altLang="zh-CN"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2.</a:t>
            </a:r>
            <a:r>
              <a:rPr kumimoji="1" lang="zh-CN"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特定行為研修指導医</a:t>
            </a:r>
          </a:p>
        </p:txBody>
      </p:sp>
      <p:sp>
        <p:nvSpPr>
          <p:cNvPr id="21" name="テキスト ボックス 20">
            <a:extLst>
              <a:ext uri="{FF2B5EF4-FFF2-40B4-BE49-F238E27FC236}">
                <a16:creationId xmlns:a16="http://schemas.microsoft.com/office/drawing/2014/main" id="{62B5029F-EC2B-C602-E1CD-39BFE4B59729}"/>
              </a:ext>
            </a:extLst>
          </p:cNvPr>
          <p:cNvSpPr txBox="1"/>
          <p:nvPr/>
        </p:nvSpPr>
        <p:spPr>
          <a:xfrm>
            <a:off x="556583" y="8005198"/>
            <a:ext cx="5779874" cy="738664"/>
          </a:xfrm>
          <a:prstGeom prst="rect">
            <a:avLst/>
          </a:prstGeom>
          <a:noFill/>
          <a:ln>
            <a:solidFill>
              <a:schemeClr val="tx1"/>
            </a:solidFill>
          </a:ln>
        </p:spPr>
        <p:txBody>
          <a:bodyPr wrap="square" rtlCol="0">
            <a:spAutoFit/>
          </a:bodyPr>
          <a:lstStyle/>
          <a:p>
            <a:pPr marL="0" marR="0" lvl="0" indent="0" algn="l" defTabSz="457181" rtl="0" eaLnBrk="1" fontAlgn="auto" latinLnBrk="0" hangingPunct="1">
              <a:lnSpc>
                <a:spcPct val="100000"/>
              </a:lnSpc>
              <a:spcBef>
                <a:spcPts val="0"/>
              </a:spcBef>
              <a:spcAft>
                <a:spcPts val="0"/>
              </a:spcAft>
              <a:buClrTx/>
              <a:buSzTx/>
              <a:buFontTx/>
              <a:buNone/>
              <a:tabLst/>
              <a:defRPr/>
            </a:pPr>
            <a:r>
              <a:rPr kumimoji="1" lang="en-US" altLang="ja-JP"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a:t>
            </a:r>
            <a:r>
              <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特定行為を行った後の医師や歯科医師に対する報告の方法</a:t>
            </a:r>
            <a:r>
              <a:rPr kumimoji="1" lang="en-US" altLang="ja-JP"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a:t>
            </a:r>
          </a:p>
          <a:p>
            <a:pPr marL="0" marR="0" lvl="0" indent="0" algn="l" defTabSz="457181" rtl="0" eaLnBrk="1" fontAlgn="auto" latinLnBrk="0" hangingPunct="1">
              <a:lnSpc>
                <a:spcPct val="100000"/>
              </a:lnSpc>
              <a:spcBef>
                <a:spcPts val="0"/>
              </a:spcBef>
              <a:spcAft>
                <a:spcPts val="0"/>
              </a:spcAft>
              <a:buClrTx/>
              <a:buSzTx/>
              <a:buFontTx/>
              <a:buNone/>
              <a:tabLst/>
              <a:defRPr/>
            </a:pPr>
            <a:r>
              <a:rPr kumimoji="1" lang="en-US" altLang="ja-JP"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1.</a:t>
            </a:r>
            <a:r>
              <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初回輸液実施日⇒直接連絡：点滴指示書発行</a:t>
            </a:r>
          </a:p>
          <a:p>
            <a:pPr marL="0" marR="0" lvl="0" indent="0" algn="l" defTabSz="457181" rtl="0" eaLnBrk="1" fontAlgn="auto" latinLnBrk="0" hangingPunct="1">
              <a:lnSpc>
                <a:spcPct val="100000"/>
              </a:lnSpc>
              <a:spcBef>
                <a:spcPts val="0"/>
              </a:spcBef>
              <a:spcAft>
                <a:spcPts val="0"/>
              </a:spcAft>
              <a:buClrTx/>
              <a:buSzTx/>
              <a:buFontTx/>
              <a:buNone/>
              <a:tabLst/>
              <a:defRPr/>
            </a:pPr>
            <a:r>
              <a:rPr kumimoji="1" lang="en-US" altLang="ja-JP"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2.</a:t>
            </a:r>
            <a:r>
              <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その後の輸液実施日⇒直接連絡・事後連絡（電話・メール・</a:t>
            </a:r>
            <a:r>
              <a:rPr kumimoji="1" lang="en-US" altLang="ja-JP"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FAX</a:t>
            </a:r>
            <a:r>
              <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・訪問看護報告書）・不要</a:t>
            </a:r>
          </a:p>
          <a:p>
            <a:pPr marL="0" marR="0" lvl="0" indent="0" algn="l" defTabSz="457181" rtl="0" eaLnBrk="1" fontAlgn="auto" latinLnBrk="0" hangingPunct="1">
              <a:lnSpc>
                <a:spcPct val="100000"/>
              </a:lnSpc>
              <a:spcBef>
                <a:spcPts val="0"/>
              </a:spcBef>
              <a:spcAft>
                <a:spcPts val="0"/>
              </a:spcAft>
              <a:buClrTx/>
              <a:buSzTx/>
              <a:buFontTx/>
              <a:buNone/>
              <a:tabLst/>
              <a:defRPr/>
            </a:pPr>
            <a:r>
              <a:rPr kumimoji="1" lang="en-US" altLang="ja-JP"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3.</a:t>
            </a:r>
            <a:r>
              <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事後連絡：病状に変化がある場合のみ必要・病状の変化の有無に関わらず必要</a:t>
            </a:r>
            <a:endParaRPr kumimoji="1" lang="en-US" altLang="ja-JP"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endParaRPr>
          </a:p>
        </p:txBody>
      </p:sp>
      <p:sp>
        <p:nvSpPr>
          <p:cNvPr id="22" name="テキスト ボックス 21">
            <a:extLst>
              <a:ext uri="{FF2B5EF4-FFF2-40B4-BE49-F238E27FC236}">
                <a16:creationId xmlns:a16="http://schemas.microsoft.com/office/drawing/2014/main" id="{C31BB0DC-754C-EBCF-1FF6-45029FD5A6E2}"/>
              </a:ext>
            </a:extLst>
          </p:cNvPr>
          <p:cNvSpPr txBox="1"/>
          <p:nvPr/>
        </p:nvSpPr>
        <p:spPr>
          <a:xfrm>
            <a:off x="468896" y="8839426"/>
            <a:ext cx="5920207" cy="797526"/>
          </a:xfrm>
          <a:prstGeom prst="rect">
            <a:avLst/>
          </a:prstGeom>
          <a:noFill/>
        </p:spPr>
        <p:txBody>
          <a:bodyPr wrap="square" rtlCol="0">
            <a:spAutoFit/>
          </a:bodyPr>
          <a:lstStyle/>
          <a:p>
            <a:pPr marL="0" marR="0" lvl="0" indent="0" algn="l" defTabSz="457181" rtl="0" eaLnBrk="1" fontAlgn="auto" latinLnBrk="0" hangingPunct="1">
              <a:lnSpc>
                <a:spcPct val="150000"/>
              </a:lnSpc>
              <a:spcBef>
                <a:spcPts val="0"/>
              </a:spcBef>
              <a:spcAft>
                <a:spcPts val="0"/>
              </a:spcAft>
              <a:buClrTx/>
              <a:buSzTx/>
              <a:buFontTx/>
              <a:buNone/>
              <a:tabLst/>
              <a:defRPr/>
            </a:pPr>
            <a:r>
              <a:rPr kumimoji="0"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上記の内容で指示します</a:t>
            </a:r>
            <a:r>
              <a:rPr kumimoji="0" lang="ja-JP" altLang="en-US" sz="1050" i="0" u="none" strike="noStrike" kern="1200" cap="none" spc="0" normalizeH="0" baseline="0" noProof="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。手順書指示期間　　　　</a:t>
            </a:r>
            <a:r>
              <a:rPr kumimoji="0"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年　　　　　月　　　　日～　　　　　年　　　　</a:t>
            </a:r>
            <a:r>
              <a:rPr kumimoji="0" lang="ja-JP" altLang="en-US" sz="1050" i="0" u="none" strike="noStrike" kern="1200" cap="none" spc="0" normalizeH="0" baseline="0" noProof="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月　　　日</a:t>
            </a:r>
            <a:endParaRPr kumimoji="0" lang="en-US" altLang="ja-JP"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endParaRPr>
          </a:p>
          <a:p>
            <a:pPr marL="0" marR="0" lvl="0" indent="0" algn="l" defTabSz="457181" rtl="0" eaLnBrk="1" fontAlgn="auto" latinLnBrk="0" hangingPunct="1">
              <a:lnSpc>
                <a:spcPct val="150000"/>
              </a:lnSpc>
              <a:spcBef>
                <a:spcPts val="0"/>
              </a:spcBef>
              <a:spcAft>
                <a:spcPts val="0"/>
              </a:spcAft>
              <a:buClrTx/>
              <a:buSzTx/>
              <a:buFontTx/>
              <a:buNone/>
              <a:tabLst/>
              <a:defRPr/>
            </a:pPr>
            <a:r>
              <a:rPr kumimoji="0"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担当医師氏名　　</a:t>
            </a:r>
            <a:r>
              <a:rPr kumimoji="0" lang="ja-JP" altLang="ja-JP"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　　　　　　　　　</a:t>
            </a:r>
            <a:r>
              <a:rPr kumimoji="0"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　　　　　　　　</a:t>
            </a:r>
            <a:r>
              <a:rPr kumimoji="0" lang="ja-JP" altLang="ja-JP"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　　</a:t>
            </a:r>
            <a:r>
              <a:rPr kumimoji="0"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　　　　　医療機関　</a:t>
            </a:r>
            <a:endParaRPr kumimoji="0" lang="en-US" altLang="ja-JP"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endParaRPr>
          </a:p>
          <a:p>
            <a:pPr marL="0" marR="0" lvl="0" indent="0" algn="l" defTabSz="457181" rtl="0" eaLnBrk="1" fontAlgn="auto" latinLnBrk="0" hangingPunct="1">
              <a:lnSpc>
                <a:spcPct val="150000"/>
              </a:lnSpc>
              <a:spcBef>
                <a:spcPts val="0"/>
              </a:spcBef>
              <a:spcAft>
                <a:spcPts val="0"/>
              </a:spcAft>
              <a:buClrTx/>
              <a:buSzTx/>
              <a:buFontTx/>
              <a:buNone/>
              <a:tabLst/>
              <a:defRPr/>
            </a:pPr>
            <a:r>
              <a:rPr kumimoji="0"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特定行為実施者氏名　　　　　　　　　　　　　　　　　　　　所属事業所　</a:t>
            </a:r>
            <a:r>
              <a:rPr kumimoji="0" lang="ja-JP" altLang="en-US" sz="1050" i="0" u="sng"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　　　　　　　　　　　</a:t>
            </a:r>
            <a:endParaRPr kumimoji="0" lang="ja-JP" altLang="ja-JP" sz="1050" i="0" u="sng"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endParaRPr>
          </a:p>
        </p:txBody>
      </p:sp>
      <p:sp>
        <p:nvSpPr>
          <p:cNvPr id="25" name="テキスト ボックス 24">
            <a:extLst>
              <a:ext uri="{FF2B5EF4-FFF2-40B4-BE49-F238E27FC236}">
                <a16:creationId xmlns:a16="http://schemas.microsoft.com/office/drawing/2014/main" id="{CADC47D6-AA78-6BC3-BF6C-81A3BBC0ABE9}"/>
              </a:ext>
            </a:extLst>
          </p:cNvPr>
          <p:cNvSpPr txBox="1"/>
          <p:nvPr/>
        </p:nvSpPr>
        <p:spPr>
          <a:xfrm>
            <a:off x="3830929" y="5588207"/>
            <a:ext cx="2505528" cy="1384995"/>
          </a:xfrm>
          <a:prstGeom prst="rect">
            <a:avLst/>
          </a:prstGeom>
          <a:noFill/>
          <a:ln>
            <a:solidFill>
              <a:schemeClr val="tx1"/>
            </a:solidFill>
          </a:ln>
        </p:spPr>
        <p:txBody>
          <a:bodyPr wrap="square" rtlCol="0">
            <a:spAutoFit/>
          </a:bodyPr>
          <a:lstStyle/>
          <a:p>
            <a:pPr marL="0" marR="0" lvl="0" indent="0" defTabSz="457181" rtl="0" eaLnBrk="1" fontAlgn="auto" latinLnBrk="0" hangingPunct="1">
              <a:lnSpc>
                <a:spcPct val="100000"/>
              </a:lnSpc>
              <a:spcBef>
                <a:spcPts val="0"/>
              </a:spcBef>
              <a:spcAft>
                <a:spcPts val="0"/>
              </a:spcAft>
              <a:buClrTx/>
              <a:buSzTx/>
              <a:buFontTx/>
              <a:buNone/>
              <a:tabLst/>
              <a:defRPr/>
            </a:pPr>
            <a:r>
              <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当てはまる項目が一つでもある場合</a:t>
            </a:r>
          </a:p>
          <a:p>
            <a:pPr marL="0" marR="0" lvl="0" indent="0" defTabSz="457181" rtl="0" eaLnBrk="1" fontAlgn="auto" latinLnBrk="0" hangingPunct="1">
              <a:lnSpc>
                <a:spcPct val="100000"/>
              </a:lnSpc>
              <a:spcBef>
                <a:spcPts val="0"/>
              </a:spcBef>
              <a:spcAft>
                <a:spcPts val="0"/>
              </a:spcAft>
              <a:buClrTx/>
              <a:buSzTx/>
              <a:buFontTx/>
              <a:buNone/>
              <a:tabLst/>
              <a:defRPr/>
            </a:pPr>
            <a:r>
              <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下記の項目を確認して担当医に連絡</a:t>
            </a:r>
          </a:p>
          <a:p>
            <a:pPr marL="0" marR="0" lvl="0" indent="0" defTabSz="457181" rtl="0" eaLnBrk="1" fontAlgn="auto" latinLnBrk="0" hangingPunct="1">
              <a:lnSpc>
                <a:spcPct val="100000"/>
              </a:lnSpc>
              <a:spcBef>
                <a:spcPts val="0"/>
              </a:spcBef>
              <a:spcAft>
                <a:spcPts val="0"/>
              </a:spcAft>
              <a:buClrTx/>
              <a:buSzTx/>
              <a:buFontTx/>
              <a:buNone/>
              <a:tabLst/>
              <a:defRPr/>
            </a:pPr>
            <a:r>
              <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　□意識レベル、バイタルサイン</a:t>
            </a:r>
            <a:r>
              <a:rPr kumimoji="1" lang="en-US" altLang="ja-JP"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a:t>
            </a:r>
            <a:r>
              <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血圧、</a:t>
            </a:r>
            <a:br>
              <a:rPr kumimoji="1" lang="en-US" altLang="ja-JP"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br>
            <a:r>
              <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　　　脈拍、呼吸数、</a:t>
            </a:r>
            <a:r>
              <a:rPr kumimoji="1" lang="en-US" altLang="ja-JP"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SPO2)</a:t>
            </a:r>
          </a:p>
          <a:p>
            <a:pPr marL="0" marR="0" lvl="0" indent="0" defTabSz="457181" rtl="0" eaLnBrk="1" fontAlgn="auto" latinLnBrk="0" hangingPunct="1">
              <a:lnSpc>
                <a:spcPct val="100000"/>
              </a:lnSpc>
              <a:spcBef>
                <a:spcPts val="0"/>
              </a:spcBef>
              <a:spcAft>
                <a:spcPts val="0"/>
              </a:spcAft>
              <a:buClrTx/>
              <a:buSzTx/>
              <a:buFontTx/>
              <a:buNone/>
              <a:tabLst/>
              <a:defRPr/>
            </a:pPr>
            <a:r>
              <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　□肺音聴取でラ音</a:t>
            </a:r>
            <a:br>
              <a:rPr kumimoji="1" lang="en-US" altLang="ja-JP"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br>
            <a:r>
              <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　　　</a:t>
            </a:r>
            <a:r>
              <a:rPr kumimoji="1" lang="en-US" altLang="ja-JP"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a:t>
            </a:r>
            <a:r>
              <a:rPr kumimoji="1" lang="en-US" altLang="ja-JP" sz="1050" i="0" u="none" strike="noStrike" kern="1200" cap="none" spc="0" normalizeH="0" baseline="0" noProof="0" dirty="0" err="1">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crackle,weezing</a:t>
            </a:r>
            <a:r>
              <a:rPr kumimoji="1" lang="en-US" altLang="ja-JP"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a:t>
            </a:r>
            <a:r>
              <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聴取</a:t>
            </a:r>
          </a:p>
          <a:p>
            <a:pPr marL="0" marR="0" lvl="0" indent="0" defTabSz="457181" rtl="0" eaLnBrk="1" fontAlgn="auto" latinLnBrk="0" hangingPunct="1">
              <a:lnSpc>
                <a:spcPct val="100000"/>
              </a:lnSpc>
              <a:spcBef>
                <a:spcPts val="0"/>
              </a:spcBef>
              <a:spcAft>
                <a:spcPts val="0"/>
              </a:spcAft>
              <a:buClrTx/>
              <a:buSzTx/>
              <a:buFontTx/>
              <a:buNone/>
              <a:tabLst/>
              <a:defRPr/>
            </a:pPr>
            <a:r>
              <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　□浮腫</a:t>
            </a:r>
            <a:r>
              <a:rPr kumimoji="1" lang="en-US" altLang="ja-JP"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a:t>
            </a:r>
            <a:r>
              <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顔、下肢</a:t>
            </a:r>
            <a:r>
              <a:rPr kumimoji="1" lang="en-US" altLang="ja-JP"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a:t>
            </a:r>
            <a:r>
              <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悪化</a:t>
            </a:r>
          </a:p>
          <a:p>
            <a:pPr marL="0" marR="0" lvl="0" indent="0" defTabSz="457181" rtl="0" eaLnBrk="1" fontAlgn="auto" latinLnBrk="0" hangingPunct="1">
              <a:lnSpc>
                <a:spcPct val="100000"/>
              </a:lnSpc>
              <a:spcBef>
                <a:spcPts val="0"/>
              </a:spcBef>
              <a:spcAft>
                <a:spcPts val="0"/>
              </a:spcAft>
              <a:buClrTx/>
              <a:buSzTx/>
              <a:buFontTx/>
              <a:buNone/>
              <a:tabLst/>
              <a:defRPr/>
            </a:pPr>
            <a:r>
              <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　□皮膚蒼白、冷汗</a:t>
            </a:r>
          </a:p>
        </p:txBody>
      </p:sp>
      <p:sp>
        <p:nvSpPr>
          <p:cNvPr id="26" name="二等辺三角形 25">
            <a:extLst>
              <a:ext uri="{FF2B5EF4-FFF2-40B4-BE49-F238E27FC236}">
                <a16:creationId xmlns:a16="http://schemas.microsoft.com/office/drawing/2014/main" id="{A67BEC15-9084-BC88-78B7-A13E3153C300}"/>
              </a:ext>
            </a:extLst>
          </p:cNvPr>
          <p:cNvSpPr/>
          <p:nvPr/>
        </p:nvSpPr>
        <p:spPr>
          <a:xfrm rot="10800000">
            <a:off x="2176364" y="2344269"/>
            <a:ext cx="606056" cy="155018"/>
          </a:xfrm>
          <a:prstGeom prst="triangl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181" rtl="0" eaLnBrk="1" fontAlgn="auto" latinLnBrk="0" hangingPunct="1">
              <a:lnSpc>
                <a:spcPct val="100000"/>
              </a:lnSpc>
              <a:spcBef>
                <a:spcPts val="0"/>
              </a:spcBef>
              <a:spcAft>
                <a:spcPts val="0"/>
              </a:spcAft>
              <a:buClrTx/>
              <a:buSzTx/>
              <a:buFontTx/>
              <a:buNone/>
              <a:tabLst/>
              <a:defRPr/>
            </a:pPr>
            <a:endParaRPr kumimoji="1" lang="ja-JP" altLang="en-US" sz="180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7" name="二等辺三角形 26">
            <a:extLst>
              <a:ext uri="{FF2B5EF4-FFF2-40B4-BE49-F238E27FC236}">
                <a16:creationId xmlns:a16="http://schemas.microsoft.com/office/drawing/2014/main" id="{D2D7C2AD-3B31-53AF-DDEA-D667E581BAC5}"/>
              </a:ext>
            </a:extLst>
          </p:cNvPr>
          <p:cNvSpPr/>
          <p:nvPr/>
        </p:nvSpPr>
        <p:spPr>
          <a:xfrm rot="10800000">
            <a:off x="2176364" y="4758300"/>
            <a:ext cx="606056" cy="155018"/>
          </a:xfrm>
          <a:prstGeom prst="triangl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181" rtl="0" eaLnBrk="1" fontAlgn="auto" latinLnBrk="0" hangingPunct="1">
              <a:lnSpc>
                <a:spcPct val="100000"/>
              </a:lnSpc>
              <a:spcBef>
                <a:spcPts val="0"/>
              </a:spcBef>
              <a:spcAft>
                <a:spcPts val="0"/>
              </a:spcAft>
              <a:buClrTx/>
              <a:buSzTx/>
              <a:buFontTx/>
              <a:buNone/>
              <a:tabLst/>
              <a:defRPr/>
            </a:pPr>
            <a:endParaRPr kumimoji="1" lang="ja-JP" altLang="en-US" sz="180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8" name="二等辺三角形 27">
            <a:extLst>
              <a:ext uri="{FF2B5EF4-FFF2-40B4-BE49-F238E27FC236}">
                <a16:creationId xmlns:a16="http://schemas.microsoft.com/office/drawing/2014/main" id="{0E653966-FAB1-9FE9-4E25-D9D2DB23B801}"/>
              </a:ext>
            </a:extLst>
          </p:cNvPr>
          <p:cNvSpPr/>
          <p:nvPr/>
        </p:nvSpPr>
        <p:spPr>
          <a:xfrm rot="10800000">
            <a:off x="2176363" y="5550200"/>
            <a:ext cx="606056" cy="155018"/>
          </a:xfrm>
          <a:prstGeom prst="triangl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181" rtl="0" eaLnBrk="1" fontAlgn="auto" latinLnBrk="0" hangingPunct="1">
              <a:lnSpc>
                <a:spcPct val="100000"/>
              </a:lnSpc>
              <a:spcBef>
                <a:spcPts val="0"/>
              </a:spcBef>
              <a:spcAft>
                <a:spcPts val="0"/>
              </a:spcAft>
              <a:buClrTx/>
              <a:buSzTx/>
              <a:buFontTx/>
              <a:buNone/>
              <a:tabLst/>
              <a:defRPr/>
            </a:pPr>
            <a:endParaRPr kumimoji="1" lang="ja-JP" altLang="en-US" sz="180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9" name="二等辺三角形 28">
            <a:extLst>
              <a:ext uri="{FF2B5EF4-FFF2-40B4-BE49-F238E27FC236}">
                <a16:creationId xmlns:a16="http://schemas.microsoft.com/office/drawing/2014/main" id="{4DBE2C8B-18F9-96AD-0877-6CA957547072}"/>
              </a:ext>
            </a:extLst>
          </p:cNvPr>
          <p:cNvSpPr/>
          <p:nvPr/>
        </p:nvSpPr>
        <p:spPr>
          <a:xfrm rot="10800000">
            <a:off x="2176364" y="6895693"/>
            <a:ext cx="606056" cy="155018"/>
          </a:xfrm>
          <a:prstGeom prst="triangl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181" rtl="0" eaLnBrk="1" fontAlgn="auto" latinLnBrk="0" hangingPunct="1">
              <a:lnSpc>
                <a:spcPct val="100000"/>
              </a:lnSpc>
              <a:spcBef>
                <a:spcPts val="0"/>
              </a:spcBef>
              <a:spcAft>
                <a:spcPts val="0"/>
              </a:spcAft>
              <a:buClrTx/>
              <a:buSzTx/>
              <a:buFontTx/>
              <a:buNone/>
              <a:tabLst/>
              <a:defRPr/>
            </a:pPr>
            <a:endParaRPr kumimoji="1" lang="ja-JP" altLang="en-US" sz="180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0" name="二等辺三角形 29">
            <a:extLst>
              <a:ext uri="{FF2B5EF4-FFF2-40B4-BE49-F238E27FC236}">
                <a16:creationId xmlns:a16="http://schemas.microsoft.com/office/drawing/2014/main" id="{392DF237-CD3F-FC55-D110-ED6329694904}"/>
              </a:ext>
            </a:extLst>
          </p:cNvPr>
          <p:cNvSpPr/>
          <p:nvPr/>
        </p:nvSpPr>
        <p:spPr>
          <a:xfrm rot="10800000">
            <a:off x="2176363" y="7765809"/>
            <a:ext cx="606056" cy="155018"/>
          </a:xfrm>
          <a:prstGeom prst="triangl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181" rtl="0" eaLnBrk="1" fontAlgn="auto" latinLnBrk="0" hangingPunct="1">
              <a:lnSpc>
                <a:spcPct val="100000"/>
              </a:lnSpc>
              <a:spcBef>
                <a:spcPts val="0"/>
              </a:spcBef>
              <a:spcAft>
                <a:spcPts val="0"/>
              </a:spcAft>
              <a:buClrTx/>
              <a:buSzTx/>
              <a:buFontTx/>
              <a:buNone/>
              <a:tabLst/>
              <a:defRPr/>
            </a:pPr>
            <a:endParaRPr kumimoji="1" lang="ja-JP" altLang="en-US" sz="180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1" name="二等辺三角形 30">
            <a:extLst>
              <a:ext uri="{FF2B5EF4-FFF2-40B4-BE49-F238E27FC236}">
                <a16:creationId xmlns:a16="http://schemas.microsoft.com/office/drawing/2014/main" id="{E7D31611-AC9B-4604-0759-FA5E2B458F41}"/>
              </a:ext>
            </a:extLst>
          </p:cNvPr>
          <p:cNvSpPr/>
          <p:nvPr/>
        </p:nvSpPr>
        <p:spPr>
          <a:xfrm rot="5400000">
            <a:off x="4858174" y="3659977"/>
            <a:ext cx="606056" cy="155018"/>
          </a:xfrm>
          <a:prstGeom prst="triangl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181" rtl="0" eaLnBrk="1" fontAlgn="auto" latinLnBrk="0" hangingPunct="1">
              <a:lnSpc>
                <a:spcPct val="100000"/>
              </a:lnSpc>
              <a:spcBef>
                <a:spcPts val="0"/>
              </a:spcBef>
              <a:spcAft>
                <a:spcPts val="0"/>
              </a:spcAft>
              <a:buClrTx/>
              <a:buSzTx/>
              <a:buFontTx/>
              <a:buNone/>
              <a:tabLst/>
              <a:defRPr/>
            </a:pPr>
            <a:endParaRPr kumimoji="1" lang="ja-JP" altLang="en-US" sz="180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3" name="二等辺三角形 32">
            <a:extLst>
              <a:ext uri="{FF2B5EF4-FFF2-40B4-BE49-F238E27FC236}">
                <a16:creationId xmlns:a16="http://schemas.microsoft.com/office/drawing/2014/main" id="{E9533D47-8EE2-4B08-13C9-EE706C0C85F7}"/>
              </a:ext>
            </a:extLst>
          </p:cNvPr>
          <p:cNvSpPr/>
          <p:nvPr/>
        </p:nvSpPr>
        <p:spPr>
          <a:xfrm rot="5400000">
            <a:off x="3413906" y="6166994"/>
            <a:ext cx="606056" cy="155018"/>
          </a:xfrm>
          <a:prstGeom prst="triangle">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181" rtl="0" eaLnBrk="1" fontAlgn="auto" latinLnBrk="0" hangingPunct="1">
              <a:lnSpc>
                <a:spcPct val="100000"/>
              </a:lnSpc>
              <a:spcBef>
                <a:spcPts val="0"/>
              </a:spcBef>
              <a:spcAft>
                <a:spcPts val="0"/>
              </a:spcAft>
              <a:buClrTx/>
              <a:buSzTx/>
              <a:buFontTx/>
              <a:buNone/>
              <a:tabLst/>
              <a:defRPr/>
            </a:pPr>
            <a:endParaRPr kumimoji="1" lang="ja-JP" altLang="en-US" sz="180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 name="テキスト ボックス 1">
            <a:extLst>
              <a:ext uri="{FF2B5EF4-FFF2-40B4-BE49-F238E27FC236}">
                <a16:creationId xmlns:a16="http://schemas.microsoft.com/office/drawing/2014/main" id="{D58D97A6-0B82-A275-FC22-B50393AE55C8}"/>
              </a:ext>
            </a:extLst>
          </p:cNvPr>
          <p:cNvSpPr txBox="1"/>
          <p:nvPr/>
        </p:nvSpPr>
        <p:spPr>
          <a:xfrm>
            <a:off x="5314147" y="3295560"/>
            <a:ext cx="987270" cy="900246"/>
          </a:xfrm>
          <a:prstGeom prst="rect">
            <a:avLst/>
          </a:prstGeom>
          <a:noFill/>
          <a:ln>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当てはまらない項目が一つでもあれば</a:t>
            </a:r>
            <a:endParaRPr kumimoji="1" lang="en-US" altLang="ja-JP"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担当医師に</a:t>
            </a:r>
            <a:endParaRPr kumimoji="1" lang="en-US" altLang="ja-JP"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直接連絡</a:t>
            </a:r>
          </a:p>
        </p:txBody>
      </p:sp>
      <p:cxnSp>
        <p:nvCxnSpPr>
          <p:cNvPr id="6" name="直線コネクタ 5">
            <a:extLst>
              <a:ext uri="{FF2B5EF4-FFF2-40B4-BE49-F238E27FC236}">
                <a16:creationId xmlns:a16="http://schemas.microsoft.com/office/drawing/2014/main" id="{73B23069-6213-FF0A-C10E-0316DDD358C0}"/>
              </a:ext>
            </a:extLst>
          </p:cNvPr>
          <p:cNvCxnSpPr/>
          <p:nvPr/>
        </p:nvCxnSpPr>
        <p:spPr>
          <a:xfrm>
            <a:off x="545285" y="9109631"/>
            <a:ext cx="5688000" cy="0"/>
          </a:xfrm>
          <a:prstGeom prst="line">
            <a:avLst/>
          </a:prstGeom>
        </p:spPr>
        <p:style>
          <a:lnRef idx="1">
            <a:schemeClr val="dk1"/>
          </a:lnRef>
          <a:fillRef idx="0">
            <a:schemeClr val="dk1"/>
          </a:fillRef>
          <a:effectRef idx="0">
            <a:schemeClr val="dk1"/>
          </a:effectRef>
          <a:fontRef idx="minor">
            <a:schemeClr val="tx1"/>
          </a:fontRef>
        </p:style>
      </p:cxnSp>
      <p:cxnSp>
        <p:nvCxnSpPr>
          <p:cNvPr id="7" name="直線コネクタ 6">
            <a:extLst>
              <a:ext uri="{FF2B5EF4-FFF2-40B4-BE49-F238E27FC236}">
                <a16:creationId xmlns:a16="http://schemas.microsoft.com/office/drawing/2014/main" id="{8346DCA3-DDA5-7004-6B4F-A7F024098FB3}"/>
              </a:ext>
            </a:extLst>
          </p:cNvPr>
          <p:cNvCxnSpPr/>
          <p:nvPr/>
        </p:nvCxnSpPr>
        <p:spPr>
          <a:xfrm>
            <a:off x="545285" y="9386921"/>
            <a:ext cx="5688000" cy="0"/>
          </a:xfrm>
          <a:prstGeom prst="line">
            <a:avLst/>
          </a:prstGeom>
        </p:spPr>
        <p:style>
          <a:lnRef idx="1">
            <a:schemeClr val="dk1"/>
          </a:lnRef>
          <a:fillRef idx="0">
            <a:schemeClr val="dk1"/>
          </a:fillRef>
          <a:effectRef idx="0">
            <a:schemeClr val="dk1"/>
          </a:effectRef>
          <a:fontRef idx="minor">
            <a:schemeClr val="tx1"/>
          </a:fontRef>
        </p:style>
      </p:cxnSp>
      <p:cxnSp>
        <p:nvCxnSpPr>
          <p:cNvPr id="8" name="直線コネクタ 7">
            <a:extLst>
              <a:ext uri="{FF2B5EF4-FFF2-40B4-BE49-F238E27FC236}">
                <a16:creationId xmlns:a16="http://schemas.microsoft.com/office/drawing/2014/main" id="{6C118480-61CB-9F86-D5DF-C5EFBF76D79D}"/>
              </a:ext>
            </a:extLst>
          </p:cNvPr>
          <p:cNvCxnSpPr/>
          <p:nvPr/>
        </p:nvCxnSpPr>
        <p:spPr>
          <a:xfrm>
            <a:off x="538061" y="9636952"/>
            <a:ext cx="5688000" cy="0"/>
          </a:xfrm>
          <a:prstGeom prst="line">
            <a:avLst/>
          </a:prstGeom>
        </p:spPr>
        <p:style>
          <a:lnRef idx="1">
            <a:schemeClr val="dk1"/>
          </a:lnRef>
          <a:fillRef idx="0">
            <a:schemeClr val="dk1"/>
          </a:fillRef>
          <a:effectRef idx="0">
            <a:schemeClr val="dk1"/>
          </a:effectRef>
          <a:fontRef idx="minor">
            <a:schemeClr val="tx1"/>
          </a:fontRef>
        </p:style>
      </p:cxnSp>
      <p:sp>
        <p:nvSpPr>
          <p:cNvPr id="16" name="楕円 15">
            <a:extLst>
              <a:ext uri="{FF2B5EF4-FFF2-40B4-BE49-F238E27FC236}">
                <a16:creationId xmlns:a16="http://schemas.microsoft.com/office/drawing/2014/main" id="{3D432A55-E518-0870-AB46-7FC61D9857FE}"/>
              </a:ext>
            </a:extLst>
          </p:cNvPr>
          <p:cNvSpPr/>
          <p:nvPr/>
        </p:nvSpPr>
        <p:spPr>
          <a:xfrm>
            <a:off x="608780" y="4607365"/>
            <a:ext cx="1404257" cy="424542"/>
          </a:xfrm>
          <a:prstGeom prst="ellipse">
            <a:avLst/>
          </a:prstGeom>
          <a:solidFill>
            <a:schemeClr val="accent5">
              <a:lumMod val="20000"/>
              <a:lumOff val="80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病状の範囲内</a:t>
            </a:r>
          </a:p>
        </p:txBody>
      </p:sp>
      <p:sp>
        <p:nvSpPr>
          <p:cNvPr id="23" name="楕円 22">
            <a:extLst>
              <a:ext uri="{FF2B5EF4-FFF2-40B4-BE49-F238E27FC236}">
                <a16:creationId xmlns:a16="http://schemas.microsoft.com/office/drawing/2014/main" id="{ACBFA125-50A4-60A2-8F73-04B2B7D0066B}"/>
              </a:ext>
            </a:extLst>
          </p:cNvPr>
          <p:cNvSpPr/>
          <p:nvPr/>
        </p:nvSpPr>
        <p:spPr>
          <a:xfrm>
            <a:off x="5060763" y="2746180"/>
            <a:ext cx="1404257" cy="424542"/>
          </a:xfrm>
          <a:prstGeom prst="ellipse">
            <a:avLst/>
          </a:prstGeom>
          <a:solidFill>
            <a:srgbClr val="FFD9D9"/>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5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病状の範囲外</a:t>
            </a:r>
          </a:p>
        </p:txBody>
      </p:sp>
      <p:sp>
        <p:nvSpPr>
          <p:cNvPr id="3" name="テキスト ボックス 2">
            <a:extLst>
              <a:ext uri="{FF2B5EF4-FFF2-40B4-BE49-F238E27FC236}">
                <a16:creationId xmlns:a16="http://schemas.microsoft.com/office/drawing/2014/main" id="{7F899A2D-81A7-6187-2097-3D1B0DA707C1}"/>
              </a:ext>
            </a:extLst>
          </p:cNvPr>
          <p:cNvSpPr txBox="1"/>
          <p:nvPr/>
        </p:nvSpPr>
        <p:spPr>
          <a:xfrm>
            <a:off x="571656" y="17086"/>
            <a:ext cx="3336170" cy="338554"/>
          </a:xfrm>
          <a:prstGeom prst="rect">
            <a:avLst/>
          </a:prstGeom>
          <a:solidFill>
            <a:schemeClr val="bg1"/>
          </a:solidFill>
        </p:spPr>
        <p:txBody>
          <a:bodyPr wrap="none" rtlCol="0">
            <a:spAutoFit/>
          </a:bodyPr>
          <a:lstStyle/>
          <a:p>
            <a:pPr marL="0" marR="0" lvl="0" indent="0" algn="l" defTabSz="457181" rtl="0" eaLnBrk="1" fontAlgn="auto" latinLnBrk="0" hangingPunct="1">
              <a:lnSpc>
                <a:spcPct val="100000"/>
              </a:lnSpc>
              <a:spcBef>
                <a:spcPts val="0"/>
              </a:spcBef>
              <a:spcAft>
                <a:spcPts val="0"/>
              </a:spcAft>
              <a:buClrTx/>
              <a:buSzTx/>
              <a:buFontTx/>
              <a:buNone/>
              <a:tabLst/>
              <a:defRPr/>
            </a:pPr>
            <a:r>
              <a:rPr kumimoji="0" lang="en-US" altLang="ja-JP" sz="1600" i="0" u="none" strike="noStrike" kern="1200" cap="none" spc="0" normalizeH="0" baseline="0" noProof="0" dirty="0">
                <a:ln>
                  <a:noFill/>
                </a:ln>
                <a:effectLst/>
                <a:uLnTx/>
                <a:uFillTx/>
                <a:latin typeface="UD デジタル 教科書体 NK-R" panose="02020400000000000000" pitchFamily="18" charset="-128"/>
                <a:ea typeface="UD デジタル 教科書体 NK-R" panose="02020400000000000000" pitchFamily="18" charset="-128"/>
                <a:cs typeface="+mn-cs"/>
              </a:rPr>
              <a:t>3</a:t>
            </a:r>
            <a:r>
              <a:rPr kumimoji="0" lang="ja-JP" altLang="en-US" sz="1600" i="0" u="none" strike="noStrike" kern="1200" cap="none" spc="0" normalizeH="0" baseline="0" noProof="0" dirty="0">
                <a:ln>
                  <a:noFill/>
                </a:ln>
                <a:effectLst/>
                <a:uLnTx/>
                <a:uFillTx/>
                <a:latin typeface="UD デジタル 教科書体 NK-R" panose="02020400000000000000" pitchFamily="18" charset="-128"/>
                <a:ea typeface="UD デジタル 教科書体 NK-R" panose="02020400000000000000" pitchFamily="18" charset="-128"/>
                <a:cs typeface="+mn-cs"/>
              </a:rPr>
              <a:t>．脱水症状に対する輸液による補正</a:t>
            </a:r>
            <a:endParaRPr kumimoji="1" lang="en-US" altLang="ja-JP" sz="1600" i="0" u="none" strike="noStrike" kern="1200" cap="none" spc="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242451451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205</TotalTime>
  <Words>542</Words>
  <Application>Microsoft Office PowerPoint</Application>
  <PresentationFormat>A4 210 x 297 mm</PresentationFormat>
  <Paragraphs>44</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UD デジタル 教科書体 NK-R</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tosaki@hoshipital.jp</dc:creator>
  <cp:lastModifiedBy>後藤 理花</cp:lastModifiedBy>
  <cp:revision>6</cp:revision>
  <cp:lastPrinted>2025-12-17T10:05:14Z</cp:lastPrinted>
  <dcterms:created xsi:type="dcterms:W3CDTF">2025-12-17T07:26:19Z</dcterms:created>
  <dcterms:modified xsi:type="dcterms:W3CDTF">2026-02-04T08:08:54Z</dcterms:modified>
</cp:coreProperties>
</file>