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654" y="-3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13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8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59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03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75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8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83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04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90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1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54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EB0A2-95B2-4D55-8AB6-8F1BD7880887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B6E56-5171-40AF-AD3B-E704D56A37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54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E76B7-1DEB-DBAD-E8B4-4C76B3CE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C80DD2-E38E-FCE1-C0B2-C46A6DF2AF0E}"/>
              </a:ext>
            </a:extLst>
          </p:cNvPr>
          <p:cNvSpPr txBox="1"/>
          <p:nvPr/>
        </p:nvSpPr>
        <p:spPr>
          <a:xfrm>
            <a:off x="367362" y="307065"/>
            <a:ext cx="61232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手順書：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褥瘡または慢性創傷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の治療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における血流のない壊死組織の除去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（形成外科専門医または皮膚科専門医が創部を診察していない場合）</a:t>
            </a:r>
            <a:endParaRPr kumimoji="0" lang="ja-JP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03CDD0-88CC-FBFA-1A43-45D42A47DD2B}"/>
              </a:ext>
            </a:extLst>
          </p:cNvPr>
          <p:cNvSpPr txBox="1"/>
          <p:nvPr/>
        </p:nvSpPr>
        <p:spPr>
          <a:xfrm>
            <a:off x="545282" y="1400748"/>
            <a:ext cx="5625063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【当該手順書に係る特定行為の対象となる患者】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終末期ではない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□褥瘡が発生してから約</a:t>
            </a:r>
            <a:r>
              <a:rPr kumimoji="0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30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日程度経過し、壊死組織の境界が明瞭である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□関節・会陰部・顔面・頭部・手・足以外の部位である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□皮膚悪性腫瘍が除外できる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（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当該病変部位に１０年以上前の熱傷の既往がなく周囲に瘢痕（傷跡・引き攣れがない）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　放射線潰瘍が除外できる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（当該病変部位に放射線照射の既往がなく「心臓カテーテル検査、子宮がんなど」周囲に</a:t>
            </a:r>
            <a:br>
              <a:rPr kumimoji="0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</a:b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色素沈着や瘢痕を認めない）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EC1E3B6-420A-4F4C-8055-EB72AA0F7721}"/>
              </a:ext>
            </a:extLst>
          </p:cNvPr>
          <p:cNvSpPr txBox="1"/>
          <p:nvPr/>
        </p:nvSpPr>
        <p:spPr>
          <a:xfrm>
            <a:off x="545283" y="3480868"/>
            <a:ext cx="4451675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看護師に診療の補助を行わせる患者の病状の範囲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□血圧・体温・酸素飽和度・意識レベルが安定し約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10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日間変化がない　　　　　　　 　　　　　　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□出血傾向がない　　　　　　　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□抗凝固療法を行っている場合は、施行するかどうか担当医師に再確認する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1F9C5C-0B33-2323-5301-D3AC00169E28}"/>
              </a:ext>
            </a:extLst>
          </p:cNvPr>
          <p:cNvSpPr txBox="1"/>
          <p:nvPr/>
        </p:nvSpPr>
        <p:spPr>
          <a:xfrm>
            <a:off x="550093" y="4952458"/>
            <a:ext cx="5620250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診療の補助の内容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褥瘡または</a:t>
            </a:r>
            <a:r>
              <a:rPr kumimoji="1" lang="ja-JP" altLang="ja-JP" sz="105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慢性創傷</a:t>
            </a:r>
            <a:r>
              <a:rPr kumimoji="1" lang="ja-JP" altLang="en-US" sz="105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の治療</a:t>
            </a:r>
            <a:r>
              <a:rPr kumimoji="1" lang="ja-JP" altLang="ja-JP" sz="105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</a:t>
            </a: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おける血流のない壊死組織の除去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51254C2-D806-E280-335B-E5CE3C25AEAB}"/>
              </a:ext>
            </a:extLst>
          </p:cNvPr>
          <p:cNvSpPr txBox="1"/>
          <p:nvPr/>
        </p:nvSpPr>
        <p:spPr>
          <a:xfrm>
            <a:off x="545283" y="5577841"/>
            <a:ext cx="4451674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特定行為を行う時に確認すべき事項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DESIGN-R2020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で創部を評価する（できる）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□患者さんの体動が少なく手技が安全に行える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□施行後に出血や疼痛がない事を確認する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□バイタルサインなど全身状態に変化がない事を確認する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A0ED2E-2844-6249-BE31-3FCC5E9B91AD}"/>
              </a:ext>
            </a:extLst>
          </p:cNvPr>
          <p:cNvSpPr txBox="1"/>
          <p:nvPr/>
        </p:nvSpPr>
        <p:spPr>
          <a:xfrm>
            <a:off x="538059" y="6874386"/>
            <a:ext cx="563228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医療の安全を確保するために医師・歯科医師との連絡が必要となった場合の連絡体制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1.</a:t>
            </a:r>
            <a:r>
              <a:rPr kumimoji="1" lang="zh-CN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2.</a:t>
            </a:r>
            <a:r>
              <a:rPr kumimoji="1" lang="zh-CN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特定行為研修指導医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2B5029F-EC2B-C602-E1CD-39BFE4B59729}"/>
              </a:ext>
            </a:extLst>
          </p:cNvPr>
          <p:cNvSpPr txBox="1"/>
          <p:nvPr/>
        </p:nvSpPr>
        <p:spPr>
          <a:xfrm>
            <a:off x="538058" y="7766588"/>
            <a:ext cx="5632285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特定行為を行った後の医師や歯科医師に対する報告の方法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１．担当医師へ電話で直接連絡　（事後、病状などに変化がある等の緊急時のみ）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２．記録へ記載の上、事後できるだけ早く以下の方法で連絡する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（医療介護情報共有システム・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FAX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・メール・その他（　　　　　　　　　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ADC47D6-AA78-6BC3-BF6C-81A3BBC0ABE9}"/>
              </a:ext>
            </a:extLst>
          </p:cNvPr>
          <p:cNvSpPr txBox="1"/>
          <p:nvPr/>
        </p:nvSpPr>
        <p:spPr>
          <a:xfrm>
            <a:off x="5251207" y="5605544"/>
            <a:ext cx="91914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判断に迷う</a:t>
            </a:r>
            <a:endParaRPr kumimoji="1" lang="en-US" altLang="ja-JP" sz="1050" dirty="0">
              <a:solidFill>
                <a:prstClr val="black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場合は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直接連絡</a:t>
            </a: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A67BEC15-9084-BC88-78B7-A13E3153C300}"/>
              </a:ext>
            </a:extLst>
          </p:cNvPr>
          <p:cNvSpPr/>
          <p:nvPr/>
        </p:nvSpPr>
        <p:spPr>
          <a:xfrm rot="10800000">
            <a:off x="2283223" y="3217530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D2D7C2AD-3B31-53AF-DDEA-D667E581BAC5}"/>
              </a:ext>
            </a:extLst>
          </p:cNvPr>
          <p:cNvSpPr/>
          <p:nvPr/>
        </p:nvSpPr>
        <p:spPr>
          <a:xfrm rot="10800000">
            <a:off x="2283223" y="4673814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0E653966-FAB1-9FE9-4E25-D9D2DB23B801}"/>
              </a:ext>
            </a:extLst>
          </p:cNvPr>
          <p:cNvSpPr/>
          <p:nvPr/>
        </p:nvSpPr>
        <p:spPr>
          <a:xfrm rot="10800000">
            <a:off x="2284766" y="5339637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4DBE2C8B-18F9-96AD-0877-6CA957547072}"/>
              </a:ext>
            </a:extLst>
          </p:cNvPr>
          <p:cNvSpPr/>
          <p:nvPr/>
        </p:nvSpPr>
        <p:spPr>
          <a:xfrm rot="10800000">
            <a:off x="2283223" y="6643583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392DF237-CD3F-FC55-D110-ED6329694904}"/>
              </a:ext>
            </a:extLst>
          </p:cNvPr>
          <p:cNvSpPr/>
          <p:nvPr/>
        </p:nvSpPr>
        <p:spPr>
          <a:xfrm rot="10800000">
            <a:off x="2283223" y="7531056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E7D31611-AC9B-4604-0759-FA5E2B458F41}"/>
              </a:ext>
            </a:extLst>
          </p:cNvPr>
          <p:cNvSpPr/>
          <p:nvPr/>
        </p:nvSpPr>
        <p:spPr>
          <a:xfrm rot="5400000">
            <a:off x="4821055" y="386031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E9533D47-8EE2-4B08-13C9-EE706C0C85F7}"/>
              </a:ext>
            </a:extLst>
          </p:cNvPr>
          <p:cNvSpPr/>
          <p:nvPr/>
        </p:nvSpPr>
        <p:spPr>
          <a:xfrm rot="5400000">
            <a:off x="4821054" y="5949425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8D97A6-0B82-A275-FC22-B50393AE55C8}"/>
              </a:ext>
            </a:extLst>
          </p:cNvPr>
          <p:cNvSpPr txBox="1"/>
          <p:nvPr/>
        </p:nvSpPr>
        <p:spPr>
          <a:xfrm>
            <a:off x="5251207" y="3561659"/>
            <a:ext cx="1239431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病状の範囲外又は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判断に迷う場合は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直接連絡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3B23069-6213-FF0A-C10E-0316DDD358C0}"/>
              </a:ext>
            </a:extLst>
          </p:cNvPr>
          <p:cNvCxnSpPr/>
          <p:nvPr/>
        </p:nvCxnSpPr>
        <p:spPr>
          <a:xfrm>
            <a:off x="614447" y="9107685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346DCA3-DDA5-7004-6B4F-A7F024098FB3}"/>
              </a:ext>
            </a:extLst>
          </p:cNvPr>
          <p:cNvCxnSpPr/>
          <p:nvPr/>
        </p:nvCxnSpPr>
        <p:spPr>
          <a:xfrm>
            <a:off x="614447" y="9360753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C118480-61CB-9F86-D5DF-C5EFBF76D79D}"/>
              </a:ext>
            </a:extLst>
          </p:cNvPr>
          <p:cNvCxnSpPr/>
          <p:nvPr/>
        </p:nvCxnSpPr>
        <p:spPr>
          <a:xfrm>
            <a:off x="607223" y="9635006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65FB7E-6022-FEB5-76FB-FFC58911E375}"/>
              </a:ext>
            </a:extLst>
          </p:cNvPr>
          <p:cNvSpPr txBox="1"/>
          <p:nvPr/>
        </p:nvSpPr>
        <p:spPr>
          <a:xfrm>
            <a:off x="538058" y="8837480"/>
            <a:ext cx="5920207" cy="79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上記の内容で指示します。手順書指示期間　　　　　年　　　　　月　　　　日～　　　　　年　　　　月　　　日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担当医師氏名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医療機関　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特定行為実施者氏名　　　　　　　　　　　　　　　　　　　　所属事業所　</a:t>
            </a:r>
            <a:r>
              <a:rPr kumimoji="0" lang="ja-JP" altLang="en-US" sz="105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　　</a:t>
            </a:r>
            <a:endParaRPr kumimoji="0" lang="ja-JP" altLang="ja-JP" sz="105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0745EA-8BEF-C917-0BE5-BC6AD953DF29}"/>
              </a:ext>
            </a:extLst>
          </p:cNvPr>
          <p:cNvSpPr txBox="1"/>
          <p:nvPr/>
        </p:nvSpPr>
        <p:spPr>
          <a:xfrm>
            <a:off x="646572" y="1088095"/>
            <a:ext cx="5470978" cy="26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患者氏名　　　　　　　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様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（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年齢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歳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）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生年月日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月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</a:t>
            </a:r>
            <a:endParaRPr kumimoji="0" lang="ja-JP" altLang="ja-JP" sz="110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51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213</TotalTime>
  <Words>477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tosaki@hoshipital.jp</dc:creator>
  <cp:lastModifiedBy>後藤 理花</cp:lastModifiedBy>
  <cp:revision>9</cp:revision>
  <cp:lastPrinted>2025-12-18T09:47:15Z</cp:lastPrinted>
  <dcterms:created xsi:type="dcterms:W3CDTF">2025-12-17T07:09:52Z</dcterms:created>
  <dcterms:modified xsi:type="dcterms:W3CDTF">2026-03-23T08:05:42Z</dcterms:modified>
</cp:coreProperties>
</file>