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41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53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01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630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32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06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2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761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877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820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95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36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E76B7-1DEB-DBAD-E8B4-4C76B3CEB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AC80DD2-E38E-FCE1-C0B2-C46A6DF2AF0E}"/>
              </a:ext>
            </a:extLst>
          </p:cNvPr>
          <p:cNvSpPr txBox="1"/>
          <p:nvPr/>
        </p:nvSpPr>
        <p:spPr>
          <a:xfrm>
            <a:off x="225956" y="466595"/>
            <a:ext cx="654538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手順書</a:t>
            </a:r>
            <a:r>
              <a:rPr kumimoji="1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：褥瘡</a:t>
            </a:r>
            <a:r>
              <a:rPr lang="ja-JP" altLang="en-US" sz="16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又は</a:t>
            </a:r>
            <a:r>
              <a:rPr kumimoji="1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慢性創傷</a:t>
            </a:r>
            <a:r>
              <a:rPr kumimoji="1" lang="ja-JP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の治療に</a:t>
            </a:r>
            <a:r>
              <a:rPr kumimoji="1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おける血流のない壊死組織の除去</a:t>
            </a:r>
            <a:endParaRPr kumimoji="1" lang="en-US" altLang="ja-JP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（形成外科専門医または皮膚科専門医が創部を診察している場合）</a:t>
            </a:r>
            <a:endParaRPr kumimoji="0" lang="ja-JP" altLang="ja-JP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603CDD0-88CC-FBFA-1A43-45D42A47DD2B}"/>
              </a:ext>
            </a:extLst>
          </p:cNvPr>
          <p:cNvSpPr txBox="1"/>
          <p:nvPr/>
        </p:nvSpPr>
        <p:spPr>
          <a:xfrm>
            <a:off x="625973" y="1697661"/>
            <a:ext cx="563228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【当該手順書に係る特定行為の対象となる患者】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□終末期ではない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□褥瘡が発生してから約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30</a:t>
            </a:r>
            <a:r>
              <a:rPr kumimoji="1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日程度経過し、壊死組織の境界が明瞭である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□関節・会陰部・顔面・頭部・手・足以外の部位である</a:t>
            </a:r>
            <a:endParaRPr kumimoji="0" lang="ja-JP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EC1E3B6-420A-4F4C-8055-EB72AA0F7721}"/>
              </a:ext>
            </a:extLst>
          </p:cNvPr>
          <p:cNvSpPr txBox="1"/>
          <p:nvPr/>
        </p:nvSpPr>
        <p:spPr>
          <a:xfrm>
            <a:off x="625972" y="2991015"/>
            <a:ext cx="4428522" cy="900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看護師に診療の補助を行わせる患者の病状の範囲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以下のいずれにも当てはまる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□血圧・体温・酸素飽和度・意識レベルが安定し約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10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日間変化がない　　　　　　　 　　　　　　　　　　　　　　　　　　　　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□出血傾向がない　　　　　　　　　　　　　　　　　　　　　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□抗凝固療法を行っている場合は、施行するかどうか担当医師に再確認する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21F9C5C-0B33-2323-5301-D3AC00169E28}"/>
              </a:ext>
            </a:extLst>
          </p:cNvPr>
          <p:cNvSpPr txBox="1"/>
          <p:nvPr/>
        </p:nvSpPr>
        <p:spPr>
          <a:xfrm>
            <a:off x="625973" y="4538611"/>
            <a:ext cx="5649136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診療の補助の内容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1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褥瘡または慢性創傷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の治療</a:t>
            </a:r>
            <a:r>
              <a:rPr kumimoji="1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における血流のない壊死組織の除去</a:t>
            </a:r>
            <a:endParaRPr kumimoji="1" lang="ja-JP" altLang="en-US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51254C2-D806-E280-335B-E5CE3C25AEAB}"/>
              </a:ext>
            </a:extLst>
          </p:cNvPr>
          <p:cNvSpPr txBox="1"/>
          <p:nvPr/>
        </p:nvSpPr>
        <p:spPr>
          <a:xfrm>
            <a:off x="627165" y="5209286"/>
            <a:ext cx="4449288" cy="1061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特定行為を行う時に確認すべき事項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DESIGN-R2020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で創部を評価する（できる）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□患者さんの体動が少なく手技が安全に行える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□施行後に出血や疼痛がない事を確認する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□バイタルサインなど全身状態に変化がない事を確認する　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1A0ED2E-2844-6249-BE31-3FCC5E9B91AD}"/>
              </a:ext>
            </a:extLst>
          </p:cNvPr>
          <p:cNvSpPr txBox="1"/>
          <p:nvPr/>
        </p:nvSpPr>
        <p:spPr>
          <a:xfrm>
            <a:off x="625972" y="6697061"/>
            <a:ext cx="5632289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医療の安全を確保するために医師・歯科医師との連絡が必要となった場合の連絡体制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1.</a:t>
            </a:r>
            <a:r>
              <a:rPr kumimoji="1" lang="zh-CN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　　　　　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2.</a:t>
            </a:r>
            <a:r>
              <a:rPr kumimoji="1" lang="zh-CN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特定行為研修指導医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2B5029F-EC2B-C602-E1CD-39BFE4B59729}"/>
              </a:ext>
            </a:extLst>
          </p:cNvPr>
          <p:cNvSpPr txBox="1"/>
          <p:nvPr/>
        </p:nvSpPr>
        <p:spPr>
          <a:xfrm>
            <a:off x="625972" y="7700088"/>
            <a:ext cx="5632289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【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特定行為を行った後の医師や歯科医師に対する報告の方法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】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１．担当医師へ電話で直接連絡　（事後、病状などに変化がある等の緊急時のみ）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２．記録へ記載の上、事後できるだけ早く以下の方法で連絡する</a:t>
            </a:r>
          </a:p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（医療介護情報共有システム・</a:t>
            </a:r>
            <a:r>
              <a:rPr kumimoji="1" lang="en-US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FAX</a:t>
            </a: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・メール・その他（　　　　　　　　　　　　）</a:t>
            </a:r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A67BEC15-9084-BC88-78B7-A13E3153C300}"/>
              </a:ext>
            </a:extLst>
          </p:cNvPr>
          <p:cNvSpPr/>
          <p:nvPr/>
        </p:nvSpPr>
        <p:spPr>
          <a:xfrm rot="10800000">
            <a:off x="2548782" y="2670782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D2D7C2AD-3B31-53AF-DDEA-D667E581BAC5}"/>
              </a:ext>
            </a:extLst>
          </p:cNvPr>
          <p:cNvSpPr/>
          <p:nvPr/>
        </p:nvSpPr>
        <p:spPr>
          <a:xfrm rot="10800000">
            <a:off x="2537204" y="4162189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二等辺三角形 27">
            <a:extLst>
              <a:ext uri="{FF2B5EF4-FFF2-40B4-BE49-F238E27FC236}">
                <a16:creationId xmlns:a16="http://schemas.microsoft.com/office/drawing/2014/main" id="{0E653966-FAB1-9FE9-4E25-D9D2DB23B801}"/>
              </a:ext>
            </a:extLst>
          </p:cNvPr>
          <p:cNvSpPr/>
          <p:nvPr/>
        </p:nvSpPr>
        <p:spPr>
          <a:xfrm rot="10800000">
            <a:off x="2537205" y="4944608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9" name="二等辺三角形 28">
            <a:extLst>
              <a:ext uri="{FF2B5EF4-FFF2-40B4-BE49-F238E27FC236}">
                <a16:creationId xmlns:a16="http://schemas.microsoft.com/office/drawing/2014/main" id="{4DBE2C8B-18F9-96AD-0877-6CA957547072}"/>
              </a:ext>
            </a:extLst>
          </p:cNvPr>
          <p:cNvSpPr/>
          <p:nvPr/>
        </p:nvSpPr>
        <p:spPr>
          <a:xfrm rot="10800000">
            <a:off x="2548782" y="6423718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392DF237-CD3F-FC55-D110-ED6329694904}"/>
              </a:ext>
            </a:extLst>
          </p:cNvPr>
          <p:cNvSpPr/>
          <p:nvPr/>
        </p:nvSpPr>
        <p:spPr>
          <a:xfrm rot="10800000">
            <a:off x="2548782" y="7405814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1" name="二等辺三角形 30">
            <a:extLst>
              <a:ext uri="{FF2B5EF4-FFF2-40B4-BE49-F238E27FC236}">
                <a16:creationId xmlns:a16="http://schemas.microsoft.com/office/drawing/2014/main" id="{E7D31611-AC9B-4604-0759-FA5E2B458F41}"/>
              </a:ext>
            </a:extLst>
          </p:cNvPr>
          <p:cNvSpPr/>
          <p:nvPr/>
        </p:nvSpPr>
        <p:spPr>
          <a:xfrm rot="5400000">
            <a:off x="4904163" y="3362128"/>
            <a:ext cx="606056" cy="146631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3" name="二等辺三角形 32">
            <a:extLst>
              <a:ext uri="{FF2B5EF4-FFF2-40B4-BE49-F238E27FC236}">
                <a16:creationId xmlns:a16="http://schemas.microsoft.com/office/drawing/2014/main" id="{E9533D47-8EE2-4B08-13C9-EE706C0C85F7}"/>
              </a:ext>
            </a:extLst>
          </p:cNvPr>
          <p:cNvSpPr/>
          <p:nvPr/>
        </p:nvSpPr>
        <p:spPr>
          <a:xfrm rot="5400000">
            <a:off x="4899970" y="5688601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8D97A6-0B82-A275-FC22-B50393AE55C8}"/>
              </a:ext>
            </a:extLst>
          </p:cNvPr>
          <p:cNvSpPr txBox="1"/>
          <p:nvPr/>
        </p:nvSpPr>
        <p:spPr>
          <a:xfrm>
            <a:off x="5359888" y="2984358"/>
            <a:ext cx="977754" cy="900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病状の範囲外又は判断に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迷う場合は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担当医師に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直接連絡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73B23069-6213-FF0A-C10E-0316DDD358C0}"/>
              </a:ext>
            </a:extLst>
          </p:cNvPr>
          <p:cNvCxnSpPr/>
          <p:nvPr/>
        </p:nvCxnSpPr>
        <p:spPr>
          <a:xfrm>
            <a:off x="587109" y="9031823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346DCA3-DDA5-7004-6B4F-A7F024098FB3}"/>
              </a:ext>
            </a:extLst>
          </p:cNvPr>
          <p:cNvCxnSpPr/>
          <p:nvPr/>
        </p:nvCxnSpPr>
        <p:spPr>
          <a:xfrm>
            <a:off x="587109" y="9284891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C118480-61CB-9F86-D5DF-C5EFBF76D79D}"/>
              </a:ext>
            </a:extLst>
          </p:cNvPr>
          <p:cNvCxnSpPr/>
          <p:nvPr/>
        </p:nvCxnSpPr>
        <p:spPr>
          <a:xfrm>
            <a:off x="587109" y="9549570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ECDE43E-1F62-CD3C-985F-941D890AC6D0}"/>
              </a:ext>
            </a:extLst>
          </p:cNvPr>
          <p:cNvSpPr txBox="1"/>
          <p:nvPr/>
        </p:nvSpPr>
        <p:spPr>
          <a:xfrm>
            <a:off x="538544" y="8779913"/>
            <a:ext cx="5920207" cy="797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上記の内容で指示します。手順書指示期間　　　　　年　　　　　月　　　　日～　　　　　年　　　　月　　　日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担当医師氏名　　</a:t>
            </a: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　　　　　　</a:t>
            </a: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医療機関　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特定行為実施者氏名　　　　　　　　　　　　　　　　　　　　　所属事業所　</a:t>
            </a:r>
            <a:r>
              <a:rPr kumimoji="0" lang="ja-JP" altLang="en-US" sz="105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　　　</a:t>
            </a:r>
            <a:endParaRPr kumimoji="0" lang="ja-JP" altLang="ja-JP" sz="105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5778E39-F2A9-38DD-C0FD-D73A1F0914FB}"/>
              </a:ext>
            </a:extLst>
          </p:cNvPr>
          <p:cNvSpPr txBox="1"/>
          <p:nvPr/>
        </p:nvSpPr>
        <p:spPr>
          <a:xfrm>
            <a:off x="706627" y="1316224"/>
            <a:ext cx="5470978" cy="261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患者氏名　　　　　　　　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様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（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年齢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歳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）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生年月日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年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月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日</a:t>
            </a:r>
            <a:endParaRPr kumimoji="0" lang="ja-JP" altLang="ja-JP" sz="110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B7BA17D-A005-27B7-05E2-51BDA2B3DF4F}"/>
              </a:ext>
            </a:extLst>
          </p:cNvPr>
          <p:cNvSpPr txBox="1"/>
          <p:nvPr/>
        </p:nvSpPr>
        <p:spPr>
          <a:xfrm>
            <a:off x="5339123" y="5362540"/>
            <a:ext cx="91913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判断に迷う場合は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担当医師に</a:t>
            </a:r>
            <a:endParaRPr kumimoji="1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直接連絡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C05FF98-258F-6F53-BEA3-BBEFF570C057}"/>
              </a:ext>
            </a:extLst>
          </p:cNvPr>
          <p:cNvSpPr txBox="1"/>
          <p:nvPr/>
        </p:nvSpPr>
        <p:spPr>
          <a:xfrm>
            <a:off x="140097" y="86958"/>
            <a:ext cx="613501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２．</a:t>
            </a:r>
            <a:r>
              <a:rPr kumimoji="1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褥瘡</a:t>
            </a:r>
            <a:r>
              <a:rPr lang="ja-JP" altLang="en-US" sz="1600" dirty="0">
                <a:solidFill>
                  <a:prstClr val="black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又は</a:t>
            </a:r>
            <a:r>
              <a:rPr kumimoji="1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慢性創傷</a:t>
            </a:r>
            <a:r>
              <a:rPr kumimoji="1" lang="ja-JP" altLang="en-US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の治療</a:t>
            </a:r>
            <a:r>
              <a:rPr kumimoji="1" lang="ja-JP" altLang="ja-JP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における血流のない壊死組織の除去</a:t>
            </a:r>
            <a:endParaRPr kumimoji="1" lang="en-US" altLang="ja-JP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marL="0" marR="0" lvl="0" indent="0" algn="ctr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ja-JP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451451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431</Words>
  <Application>Microsoft Office PowerPoint</Application>
  <PresentationFormat>A4 210 x 297 mm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NP-R</vt:lpstr>
      <vt:lpstr>Arial</vt:lpstr>
      <vt:lpstr>Calibri</vt:lpstr>
      <vt:lpstr>Calibri Light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tosaki@hoshipital.jp</dc:creator>
  <cp:lastModifiedBy>後藤 理花</cp:lastModifiedBy>
  <cp:revision>9</cp:revision>
  <cp:lastPrinted>2025-12-18T09:47:01Z</cp:lastPrinted>
  <dcterms:created xsi:type="dcterms:W3CDTF">2025-12-17T06:56:38Z</dcterms:created>
  <dcterms:modified xsi:type="dcterms:W3CDTF">2026-02-04T08:05:43Z</dcterms:modified>
</cp:coreProperties>
</file>