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53" autoAdjust="0"/>
    <p:restoredTop sz="94660"/>
  </p:normalViewPr>
  <p:slideViewPr>
    <p:cSldViewPr snapToGrid="0">
      <p:cViewPr>
        <p:scale>
          <a:sx n="125" d="100"/>
          <a:sy n="125" d="100"/>
        </p:scale>
        <p:origin x="192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036F9-9BFD-4D79-9F34-E62C976AA110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4505B-C55E-4B4A-BB6B-3CF464F0C0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23668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036F9-9BFD-4D79-9F34-E62C976AA110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4505B-C55E-4B4A-BB6B-3CF464F0C0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5814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036F9-9BFD-4D79-9F34-E62C976AA110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4505B-C55E-4B4A-BB6B-3CF464F0C0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1638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036F9-9BFD-4D79-9F34-E62C976AA110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4505B-C55E-4B4A-BB6B-3CF464F0C0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2626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036F9-9BFD-4D79-9F34-E62C976AA110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4505B-C55E-4B4A-BB6B-3CF464F0C0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3665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036F9-9BFD-4D79-9F34-E62C976AA110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4505B-C55E-4B4A-BB6B-3CF464F0C0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2807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036F9-9BFD-4D79-9F34-E62C976AA110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4505B-C55E-4B4A-BB6B-3CF464F0C0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4323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036F9-9BFD-4D79-9F34-E62C976AA110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4505B-C55E-4B4A-BB6B-3CF464F0C0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0703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036F9-9BFD-4D79-9F34-E62C976AA110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4505B-C55E-4B4A-BB6B-3CF464F0C0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7335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036F9-9BFD-4D79-9F34-E62C976AA110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4505B-C55E-4B4A-BB6B-3CF464F0C0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7020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036F9-9BFD-4D79-9F34-E62C976AA110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4505B-C55E-4B4A-BB6B-3CF464F0C0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5918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2036F9-9BFD-4D79-9F34-E62C976AA110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D4505B-C55E-4B4A-BB6B-3CF464F0C0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9733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248C0C-CEAE-CA8C-2934-9D208D3462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E11FC58-32C4-0687-B5BE-61732D2B3AE4}"/>
              </a:ext>
            </a:extLst>
          </p:cNvPr>
          <p:cNvSpPr txBox="1"/>
          <p:nvPr/>
        </p:nvSpPr>
        <p:spPr>
          <a:xfrm>
            <a:off x="2022074" y="350909"/>
            <a:ext cx="28071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ja-JP" sz="1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手順書：気管カニューレの交換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554F615-2A7E-A71E-D4DF-40A9BB79EC27}"/>
              </a:ext>
            </a:extLst>
          </p:cNvPr>
          <p:cNvSpPr txBox="1"/>
          <p:nvPr/>
        </p:nvSpPr>
        <p:spPr>
          <a:xfrm>
            <a:off x="530177" y="981227"/>
            <a:ext cx="5858926" cy="15465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ja-JP" altLang="ja-JP" sz="105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【当該手順書に係る特定行為の対象となる患者】</a:t>
            </a:r>
          </a:p>
          <a:p>
            <a:r>
              <a:rPr lang="ja-JP" altLang="ja-JP" sz="105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在宅で訪問看護を受けている患者または施設入所者で、気管開窓術後、または気管切開後、</a:t>
            </a:r>
            <a:endParaRPr lang="en-US" altLang="ja-JP" sz="105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lang="ja-JP" altLang="ja-JP" sz="105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医師または他の看護師により気管カニューレの交換が</a:t>
            </a:r>
            <a:r>
              <a:rPr lang="en-US" altLang="ja-JP" sz="105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1</a:t>
            </a:r>
            <a:r>
              <a:rPr lang="ja-JP" altLang="ja-JP" sz="105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回以上行われ、瘻孔が完成した気管カニューレ挿入中の患者のうち以下に該当する場合</a:t>
            </a:r>
            <a:endParaRPr lang="en-US" altLang="ja-JP" sz="105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endParaRPr lang="ja-JP" altLang="ja-JP" sz="105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lang="en-US" altLang="ja-JP" sz="105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1</a:t>
            </a:r>
            <a:r>
              <a:rPr lang="ja-JP" altLang="en-US" sz="105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．</a:t>
            </a:r>
            <a:r>
              <a:rPr lang="ja-JP" altLang="ja-JP" sz="105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何らかの原因でカニューレが抜けてしまった場合</a:t>
            </a:r>
          </a:p>
          <a:p>
            <a:r>
              <a:rPr lang="en-US" altLang="ja-JP" sz="105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2</a:t>
            </a:r>
            <a:r>
              <a:rPr lang="ja-JP" altLang="en-US" sz="105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．</a:t>
            </a:r>
            <a:r>
              <a:rPr lang="ja-JP" altLang="ja-JP" sz="105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カニューレのカフなどの破損があり、交換が必要な場合　　　　　　　　　　　　　</a:t>
            </a:r>
          </a:p>
          <a:p>
            <a:r>
              <a:rPr lang="en-US" altLang="ja-JP" sz="105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3</a:t>
            </a:r>
            <a:r>
              <a:rPr lang="ja-JP" altLang="en-US" sz="105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．</a:t>
            </a:r>
            <a:r>
              <a:rPr lang="ja-JP" altLang="ja-JP" sz="105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カニューレが乾燥した分泌物などで閉塞した場合　　　　　　　　</a:t>
            </a:r>
          </a:p>
          <a:p>
            <a:r>
              <a:rPr lang="en-US" altLang="ja-JP" sz="105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4</a:t>
            </a:r>
            <a:r>
              <a:rPr lang="ja-JP" altLang="en-US" sz="105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．</a:t>
            </a:r>
            <a:r>
              <a:rPr lang="ja-JP" altLang="ja-JP" sz="105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定期的な時期による交換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10FD9144-0E9D-9FAE-D56F-A34709344807}"/>
              </a:ext>
            </a:extLst>
          </p:cNvPr>
          <p:cNvSpPr txBox="1"/>
          <p:nvPr/>
        </p:nvSpPr>
        <p:spPr>
          <a:xfrm>
            <a:off x="524067" y="2828857"/>
            <a:ext cx="3700052" cy="10618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105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【</a:t>
            </a:r>
            <a:r>
              <a:rPr kumimoji="1" lang="ja-JP" altLang="en-US" sz="105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看護師に診療の補助を行わせる患者の病状の範囲</a:t>
            </a:r>
            <a:r>
              <a:rPr kumimoji="1" lang="en-US" altLang="ja-JP" sz="105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】</a:t>
            </a:r>
          </a:p>
          <a:p>
            <a:r>
              <a:rPr kumimoji="1" lang="ja-JP" altLang="en-US" sz="105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□意識、バイタルサイン、全身状態、病状が平常時と変化がない</a:t>
            </a:r>
            <a:endParaRPr kumimoji="1" lang="en-US" altLang="ja-JP" sz="105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05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□気管孔や周囲から出血が無い</a:t>
            </a:r>
            <a:endParaRPr kumimoji="1" lang="en-US" altLang="ja-JP" sz="105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05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□出血傾向がない</a:t>
            </a:r>
            <a:endParaRPr kumimoji="1" lang="en-US" altLang="ja-JP" sz="105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05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□皮下気腫がない</a:t>
            </a:r>
            <a:endParaRPr kumimoji="1" lang="en-US" altLang="ja-JP" sz="105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endParaRPr kumimoji="1" lang="ja-JP" altLang="en-US" sz="105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7A6C3FE8-A0AD-4DB5-8A7D-7EEBDE56D23A}"/>
              </a:ext>
            </a:extLst>
          </p:cNvPr>
          <p:cNvSpPr txBox="1"/>
          <p:nvPr/>
        </p:nvSpPr>
        <p:spPr>
          <a:xfrm>
            <a:off x="556618" y="4450897"/>
            <a:ext cx="3700052" cy="2522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105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【</a:t>
            </a:r>
            <a:r>
              <a:rPr kumimoji="1" lang="ja-JP" altLang="en-US" sz="105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診療の補助の内容</a:t>
            </a:r>
            <a:r>
              <a:rPr kumimoji="1" lang="en-US" altLang="ja-JP" sz="105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】</a:t>
            </a:r>
            <a:r>
              <a:rPr kumimoji="1" lang="ja-JP" altLang="en-US" sz="105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気管カニューレの交換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763990DC-38B4-25EE-F40F-5602A737C9EF}"/>
              </a:ext>
            </a:extLst>
          </p:cNvPr>
          <p:cNvSpPr txBox="1"/>
          <p:nvPr/>
        </p:nvSpPr>
        <p:spPr>
          <a:xfrm>
            <a:off x="556618" y="5076616"/>
            <a:ext cx="3694217" cy="15465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105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【</a:t>
            </a:r>
            <a:r>
              <a:rPr kumimoji="1" lang="ja-JP" altLang="en-US" sz="105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特定行為を行う時に確認すべき事項</a:t>
            </a:r>
            <a:r>
              <a:rPr kumimoji="1" lang="en-US" altLang="ja-JP" sz="105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】</a:t>
            </a:r>
          </a:p>
          <a:p>
            <a:r>
              <a:rPr kumimoji="1" lang="ja-JP" altLang="en-US" sz="105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□意識状態の変化</a:t>
            </a:r>
            <a:endParaRPr kumimoji="1" lang="en-US" altLang="ja-JP" sz="105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05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□バイタルサインの変化</a:t>
            </a:r>
            <a:endParaRPr kumimoji="1" lang="en-US" altLang="ja-JP" sz="105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05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□呼吸状態の変化</a:t>
            </a:r>
            <a:endParaRPr kumimoji="1" lang="en-US" altLang="ja-JP" sz="105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05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□瘻孔の状態（肉芽の有無、発赤の有無）</a:t>
            </a:r>
            <a:endParaRPr kumimoji="1" lang="en-US" altLang="ja-JP" sz="105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05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□分泌物量・出血量の変化</a:t>
            </a:r>
            <a:endParaRPr kumimoji="1" lang="en-US" altLang="ja-JP" sz="105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05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□皮下気腫の有無</a:t>
            </a:r>
            <a:endParaRPr kumimoji="1" lang="en-US" altLang="ja-JP" sz="105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05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□（人工呼吸器装着の場合）一回換気量、分時換気量の変化</a:t>
            </a:r>
            <a:endParaRPr kumimoji="1" lang="en-US" altLang="ja-JP" sz="105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endParaRPr kumimoji="1" lang="en-US" altLang="ja-JP" sz="105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B8846D52-3DBE-31B1-28C8-ABCBE8DCC521}"/>
              </a:ext>
            </a:extLst>
          </p:cNvPr>
          <p:cNvSpPr txBox="1"/>
          <p:nvPr/>
        </p:nvSpPr>
        <p:spPr>
          <a:xfrm>
            <a:off x="534049" y="6971535"/>
            <a:ext cx="5855054" cy="57708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105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【</a:t>
            </a:r>
            <a:r>
              <a:rPr kumimoji="1" lang="ja-JP" altLang="en-US" sz="105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医療の安全を確保するために医師・歯科医師との連絡が必要となった場合の連絡体制</a:t>
            </a:r>
            <a:r>
              <a:rPr kumimoji="1" lang="en-US" altLang="ja-JP" sz="105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】</a:t>
            </a:r>
          </a:p>
          <a:p>
            <a:r>
              <a:rPr kumimoji="1" lang="ja-JP" altLang="en-US" sz="105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担当医師</a:t>
            </a:r>
            <a:endParaRPr kumimoji="1" lang="en-US" altLang="ja-JP" sz="105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ja-JP" altLang="en-US" sz="105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連絡先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664F4D7C-04E2-59A1-DF67-9C171566E85F}"/>
              </a:ext>
            </a:extLst>
          </p:cNvPr>
          <p:cNvSpPr txBox="1"/>
          <p:nvPr/>
        </p:nvSpPr>
        <p:spPr>
          <a:xfrm>
            <a:off x="524067" y="7914003"/>
            <a:ext cx="5865036" cy="57708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105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【</a:t>
            </a:r>
            <a:r>
              <a:rPr kumimoji="1" lang="ja-JP" altLang="en-US" sz="105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特定行為を行った後の医師や歯科医師に対する報告の方法</a:t>
            </a:r>
            <a:r>
              <a:rPr kumimoji="1" lang="en-US" altLang="ja-JP" sz="105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】</a:t>
            </a:r>
          </a:p>
          <a:p>
            <a:r>
              <a:rPr kumimoji="1" lang="en-US" altLang="ja-JP" sz="105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1</a:t>
            </a:r>
            <a:r>
              <a:rPr kumimoji="1" lang="ja-JP" altLang="en-US" sz="105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．事後、病状の変化が無ければ担当医師への電話連絡は不要</a:t>
            </a:r>
            <a:endParaRPr kumimoji="1" lang="en-US" altLang="ja-JP" sz="105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kumimoji="1" lang="en-US" altLang="ja-JP" sz="105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2</a:t>
            </a:r>
            <a:r>
              <a:rPr kumimoji="1" lang="ja-JP" altLang="en-US" sz="105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．訪問看護記録書に記載し、月一回訪問看護報告書を主治医に提出する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D6245575-AC88-773B-5AAD-A269C56C7B35}"/>
              </a:ext>
            </a:extLst>
          </p:cNvPr>
          <p:cNvSpPr txBox="1"/>
          <p:nvPr/>
        </p:nvSpPr>
        <p:spPr>
          <a:xfrm>
            <a:off x="4860511" y="3261474"/>
            <a:ext cx="919138" cy="4154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5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担当医師に</a:t>
            </a:r>
            <a:endParaRPr kumimoji="1" lang="en-US" altLang="ja-JP" sz="105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ctr"/>
            <a:r>
              <a:rPr kumimoji="1" lang="ja-JP" altLang="en-US" sz="105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直接連絡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4A11E46F-16C8-77AF-AEEA-851961F337BA}"/>
              </a:ext>
            </a:extLst>
          </p:cNvPr>
          <p:cNvSpPr txBox="1"/>
          <p:nvPr/>
        </p:nvSpPr>
        <p:spPr>
          <a:xfrm>
            <a:off x="4860511" y="5316153"/>
            <a:ext cx="919138" cy="90024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5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いずれかに問題がある場合は</a:t>
            </a:r>
            <a:endParaRPr kumimoji="1" lang="en-US" altLang="ja-JP" sz="105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ctr"/>
            <a:r>
              <a:rPr kumimoji="1" lang="ja-JP" altLang="en-US" sz="105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担当医師に</a:t>
            </a:r>
            <a:endParaRPr kumimoji="1" lang="en-US" altLang="ja-JP" sz="105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ctr"/>
            <a:r>
              <a:rPr kumimoji="1" lang="ja-JP" altLang="en-US" sz="105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直接連絡</a:t>
            </a:r>
          </a:p>
        </p:txBody>
      </p:sp>
      <p:sp>
        <p:nvSpPr>
          <p:cNvPr id="26" name="二等辺三角形 25">
            <a:extLst>
              <a:ext uri="{FF2B5EF4-FFF2-40B4-BE49-F238E27FC236}">
                <a16:creationId xmlns:a16="http://schemas.microsoft.com/office/drawing/2014/main" id="{85990A0D-D09F-9A95-9C2E-841EA9F42C5F}"/>
              </a:ext>
            </a:extLst>
          </p:cNvPr>
          <p:cNvSpPr/>
          <p:nvPr/>
        </p:nvSpPr>
        <p:spPr>
          <a:xfrm rot="10800000">
            <a:off x="2092455" y="2581050"/>
            <a:ext cx="606056" cy="155018"/>
          </a:xfrm>
          <a:prstGeom prst="triangl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二等辺三角形 26">
            <a:extLst>
              <a:ext uri="{FF2B5EF4-FFF2-40B4-BE49-F238E27FC236}">
                <a16:creationId xmlns:a16="http://schemas.microsoft.com/office/drawing/2014/main" id="{2DFCFB05-FC2D-7666-139E-DFA426624319}"/>
              </a:ext>
            </a:extLst>
          </p:cNvPr>
          <p:cNvSpPr/>
          <p:nvPr/>
        </p:nvSpPr>
        <p:spPr>
          <a:xfrm rot="10800000">
            <a:off x="2102015" y="4185536"/>
            <a:ext cx="606056" cy="155018"/>
          </a:xfrm>
          <a:prstGeom prst="triangl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二等辺三角形 27">
            <a:extLst>
              <a:ext uri="{FF2B5EF4-FFF2-40B4-BE49-F238E27FC236}">
                <a16:creationId xmlns:a16="http://schemas.microsoft.com/office/drawing/2014/main" id="{85B1E7DB-8B76-396A-B65B-72F1FE0D542C}"/>
              </a:ext>
            </a:extLst>
          </p:cNvPr>
          <p:cNvSpPr/>
          <p:nvPr/>
        </p:nvSpPr>
        <p:spPr>
          <a:xfrm rot="10800000">
            <a:off x="2092454" y="4823549"/>
            <a:ext cx="606056" cy="155018"/>
          </a:xfrm>
          <a:prstGeom prst="triangl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二等辺三角形 28">
            <a:extLst>
              <a:ext uri="{FF2B5EF4-FFF2-40B4-BE49-F238E27FC236}">
                <a16:creationId xmlns:a16="http://schemas.microsoft.com/office/drawing/2014/main" id="{637A8B50-C404-714E-A608-B1D444579D7B}"/>
              </a:ext>
            </a:extLst>
          </p:cNvPr>
          <p:cNvSpPr/>
          <p:nvPr/>
        </p:nvSpPr>
        <p:spPr>
          <a:xfrm rot="10800000">
            <a:off x="2102015" y="6731614"/>
            <a:ext cx="606056" cy="155018"/>
          </a:xfrm>
          <a:prstGeom prst="triangl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二等辺三角形 29">
            <a:extLst>
              <a:ext uri="{FF2B5EF4-FFF2-40B4-BE49-F238E27FC236}">
                <a16:creationId xmlns:a16="http://schemas.microsoft.com/office/drawing/2014/main" id="{51835A29-EFB3-28BF-19CB-FB1C97D12312}"/>
              </a:ext>
            </a:extLst>
          </p:cNvPr>
          <p:cNvSpPr/>
          <p:nvPr/>
        </p:nvSpPr>
        <p:spPr>
          <a:xfrm rot="10800000">
            <a:off x="2102015" y="7642009"/>
            <a:ext cx="606056" cy="155018"/>
          </a:xfrm>
          <a:prstGeom prst="triangl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二等辺三角形 30">
            <a:extLst>
              <a:ext uri="{FF2B5EF4-FFF2-40B4-BE49-F238E27FC236}">
                <a16:creationId xmlns:a16="http://schemas.microsoft.com/office/drawing/2014/main" id="{709168E0-2A47-D5B9-1701-62F64B0CE386}"/>
              </a:ext>
            </a:extLst>
          </p:cNvPr>
          <p:cNvSpPr/>
          <p:nvPr/>
        </p:nvSpPr>
        <p:spPr>
          <a:xfrm rot="5400000">
            <a:off x="4298181" y="3270088"/>
            <a:ext cx="606056" cy="155018"/>
          </a:xfrm>
          <a:prstGeom prst="triangl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二等辺三角形 32">
            <a:extLst>
              <a:ext uri="{FF2B5EF4-FFF2-40B4-BE49-F238E27FC236}">
                <a16:creationId xmlns:a16="http://schemas.microsoft.com/office/drawing/2014/main" id="{7347BCBC-368D-4CC8-FC20-7BBC39D8B911}"/>
              </a:ext>
            </a:extLst>
          </p:cNvPr>
          <p:cNvSpPr/>
          <p:nvPr/>
        </p:nvSpPr>
        <p:spPr>
          <a:xfrm rot="5400000">
            <a:off x="4298181" y="5720778"/>
            <a:ext cx="606056" cy="155018"/>
          </a:xfrm>
          <a:prstGeom prst="triangl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02671F1-3B98-007B-F30F-ED347497CEE3}"/>
              </a:ext>
            </a:extLst>
          </p:cNvPr>
          <p:cNvSpPr txBox="1"/>
          <p:nvPr/>
        </p:nvSpPr>
        <p:spPr>
          <a:xfrm>
            <a:off x="468896" y="8851263"/>
            <a:ext cx="5920207" cy="7975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181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上記の内容で指示します</a:t>
            </a:r>
            <a:r>
              <a:rPr kumimoji="0" lang="ja-JP" altLang="en-US" sz="105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。手順書指示期間　　　　　</a:t>
            </a:r>
            <a:r>
              <a:rPr kumimoji="0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年　　　　　月　　　　日～　　　　　年　　　　</a:t>
            </a:r>
            <a:r>
              <a:rPr kumimoji="0" lang="ja-JP" altLang="en-US" sz="105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月　　　日</a:t>
            </a:r>
            <a:endParaRPr kumimoji="0" lang="en-US" altLang="ja-JP" sz="105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+mn-cs"/>
            </a:endParaRPr>
          </a:p>
          <a:p>
            <a:pPr marL="0" marR="0" lvl="0" indent="0" algn="l" defTabSz="457181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担当医師氏名　　</a:t>
            </a:r>
            <a:r>
              <a:rPr kumimoji="0" lang="ja-JP" altLang="ja-JP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　　　　　　　　　</a:t>
            </a:r>
            <a:r>
              <a:rPr kumimoji="0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　　　　　　</a:t>
            </a:r>
            <a:r>
              <a:rPr kumimoji="0" lang="ja-JP" altLang="ja-JP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　　</a:t>
            </a:r>
            <a:r>
              <a:rPr kumimoji="0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　　　　　　医療機関　</a:t>
            </a:r>
            <a:endParaRPr kumimoji="0" lang="en-US" altLang="ja-JP" sz="105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+mn-cs"/>
            </a:endParaRPr>
          </a:p>
          <a:p>
            <a:pPr marL="0" marR="0" lvl="0" indent="0" algn="l" defTabSz="457181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特定行為実施者氏名　　　　　　　　　　　　　　　　　　　所属事業所　</a:t>
            </a:r>
            <a:r>
              <a:rPr kumimoji="0" lang="ja-JP" altLang="en-US" sz="105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　　　　　　　　　　　</a:t>
            </a:r>
            <a:endParaRPr kumimoji="0" lang="ja-JP" altLang="ja-JP" sz="1050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+mn-cs"/>
            </a:endParaRPr>
          </a:p>
        </p:txBody>
      </p: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8D559674-ACB4-A8B9-EBE8-F5E04743D8FB}"/>
              </a:ext>
            </a:extLst>
          </p:cNvPr>
          <p:cNvCxnSpPr/>
          <p:nvPr/>
        </p:nvCxnSpPr>
        <p:spPr>
          <a:xfrm>
            <a:off x="545285" y="9121468"/>
            <a:ext cx="5688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F326CB10-2C83-831C-A087-F71A439AAA2F}"/>
              </a:ext>
            </a:extLst>
          </p:cNvPr>
          <p:cNvCxnSpPr/>
          <p:nvPr/>
        </p:nvCxnSpPr>
        <p:spPr>
          <a:xfrm>
            <a:off x="563721" y="9374536"/>
            <a:ext cx="5688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02A8E9CA-24E6-3435-BF50-3529EED18212}"/>
              </a:ext>
            </a:extLst>
          </p:cNvPr>
          <p:cNvCxnSpPr/>
          <p:nvPr/>
        </p:nvCxnSpPr>
        <p:spPr>
          <a:xfrm>
            <a:off x="538061" y="9648789"/>
            <a:ext cx="5688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楕円 9">
            <a:extLst>
              <a:ext uri="{FF2B5EF4-FFF2-40B4-BE49-F238E27FC236}">
                <a16:creationId xmlns:a16="http://schemas.microsoft.com/office/drawing/2014/main" id="{4FCC7789-F95A-BBFD-6C58-96C88A93A660}"/>
              </a:ext>
            </a:extLst>
          </p:cNvPr>
          <p:cNvSpPr/>
          <p:nvPr/>
        </p:nvSpPr>
        <p:spPr>
          <a:xfrm>
            <a:off x="595233" y="3982990"/>
            <a:ext cx="1404257" cy="424542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病状の範囲内</a:t>
            </a:r>
          </a:p>
        </p:txBody>
      </p:sp>
      <p:sp>
        <p:nvSpPr>
          <p:cNvPr id="11" name="楕円 10">
            <a:extLst>
              <a:ext uri="{FF2B5EF4-FFF2-40B4-BE49-F238E27FC236}">
                <a16:creationId xmlns:a16="http://schemas.microsoft.com/office/drawing/2014/main" id="{466F1BBB-6064-8FCC-67A9-F5AD35AA92AD}"/>
              </a:ext>
            </a:extLst>
          </p:cNvPr>
          <p:cNvSpPr/>
          <p:nvPr/>
        </p:nvSpPr>
        <p:spPr>
          <a:xfrm>
            <a:off x="4590791" y="2619330"/>
            <a:ext cx="1404257" cy="424542"/>
          </a:xfrm>
          <a:prstGeom prst="ellipse">
            <a:avLst/>
          </a:prstGeom>
          <a:solidFill>
            <a:srgbClr val="FFD9D9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病状の範囲外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6F40D8E7-BA30-1B49-6741-925892016DCE}"/>
              </a:ext>
            </a:extLst>
          </p:cNvPr>
          <p:cNvSpPr txBox="1"/>
          <p:nvPr/>
        </p:nvSpPr>
        <p:spPr>
          <a:xfrm>
            <a:off x="721096" y="649977"/>
            <a:ext cx="5470978" cy="2617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18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ja-JP" sz="110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患者氏名　　　　　　　　　　</a:t>
            </a:r>
            <a:r>
              <a:rPr kumimoji="0" lang="ja-JP" altLang="en-US" sz="110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　　　　</a:t>
            </a:r>
            <a:r>
              <a:rPr kumimoji="0" lang="ja-JP" altLang="ja-JP" sz="110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　</a:t>
            </a:r>
            <a:r>
              <a:rPr kumimoji="0" lang="ja-JP" altLang="en-US" sz="110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　　　　　</a:t>
            </a:r>
            <a:r>
              <a:rPr kumimoji="0" lang="ja-JP" altLang="ja-JP" sz="110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様　</a:t>
            </a:r>
            <a:r>
              <a:rPr kumimoji="0" lang="ja-JP" altLang="en-US" sz="110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（</a:t>
            </a:r>
            <a:r>
              <a:rPr kumimoji="0" lang="ja-JP" altLang="ja-JP" sz="110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年齢　　</a:t>
            </a:r>
            <a:r>
              <a:rPr kumimoji="0" lang="ja-JP" altLang="en-US" sz="110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　</a:t>
            </a:r>
            <a:r>
              <a:rPr kumimoji="0" lang="ja-JP" altLang="ja-JP" sz="110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　</a:t>
            </a:r>
            <a:r>
              <a:rPr kumimoji="0" lang="ja-JP" altLang="en-US" sz="110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　</a:t>
            </a:r>
            <a:r>
              <a:rPr kumimoji="0" lang="ja-JP" altLang="ja-JP" sz="110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歳</a:t>
            </a:r>
            <a:r>
              <a:rPr kumimoji="0" lang="ja-JP" altLang="en-US" sz="110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）　</a:t>
            </a:r>
            <a:r>
              <a:rPr kumimoji="0" lang="ja-JP" altLang="ja-JP" sz="110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生年月日</a:t>
            </a:r>
            <a:r>
              <a:rPr kumimoji="0" lang="ja-JP" altLang="en-US" sz="110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　　</a:t>
            </a:r>
            <a:r>
              <a:rPr kumimoji="0" lang="ja-JP" altLang="ja-JP" sz="110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　　　</a:t>
            </a:r>
            <a:r>
              <a:rPr kumimoji="0" lang="ja-JP" altLang="en-US" sz="110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　</a:t>
            </a:r>
            <a:r>
              <a:rPr kumimoji="0" lang="ja-JP" altLang="ja-JP" sz="110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年　</a:t>
            </a:r>
            <a:r>
              <a:rPr kumimoji="0" lang="ja-JP" altLang="en-US" sz="110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　　　</a:t>
            </a:r>
            <a:r>
              <a:rPr kumimoji="0" lang="ja-JP" altLang="ja-JP" sz="110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　月　　</a:t>
            </a:r>
            <a:r>
              <a:rPr kumimoji="0" lang="ja-JP" altLang="en-US" sz="110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　　　</a:t>
            </a:r>
            <a:r>
              <a:rPr kumimoji="0" lang="ja-JP" altLang="ja-JP" sz="110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+mn-cs"/>
              </a:rPr>
              <a:t>日</a:t>
            </a:r>
            <a:endParaRPr kumimoji="0" lang="ja-JP" altLang="ja-JP" sz="110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+mn-cs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644F625B-6ABB-665F-A09A-05A9725CA390}"/>
              </a:ext>
            </a:extLst>
          </p:cNvPr>
          <p:cNvSpPr txBox="1"/>
          <p:nvPr/>
        </p:nvSpPr>
        <p:spPr>
          <a:xfrm>
            <a:off x="2692289" y="4096806"/>
            <a:ext cx="115288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5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安定・緊急性なし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8423521B-E184-64DA-7EBE-93646D4B3108}"/>
              </a:ext>
            </a:extLst>
          </p:cNvPr>
          <p:cNvSpPr txBox="1"/>
          <p:nvPr/>
        </p:nvSpPr>
        <p:spPr>
          <a:xfrm>
            <a:off x="4678718" y="3043873"/>
            <a:ext cx="128272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5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不安定・緊急性あり</a:t>
            </a:r>
          </a:p>
        </p:txBody>
      </p:sp>
    </p:spTree>
    <p:extLst>
      <p:ext uri="{BB962C8B-B14F-4D97-AF65-F5344CB8AC3E}">
        <p14:creationId xmlns:p14="http://schemas.microsoft.com/office/powerpoint/2010/main" val="28729919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268</TotalTime>
  <Words>402</Words>
  <Application>Microsoft Office PowerPoint</Application>
  <PresentationFormat>A4 210 x 297 mm</PresentationFormat>
  <Paragraphs>42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UD デジタル 教科書体 NK-R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tosaki@hoshipital.jp</dc:creator>
  <cp:lastModifiedBy>後藤 理花</cp:lastModifiedBy>
  <cp:revision>6</cp:revision>
  <cp:lastPrinted>2025-12-18T09:46:46Z</cp:lastPrinted>
  <dcterms:created xsi:type="dcterms:W3CDTF">2025-12-17T06:23:57Z</dcterms:created>
  <dcterms:modified xsi:type="dcterms:W3CDTF">2026-02-04T08:02:54Z</dcterms:modified>
</cp:coreProperties>
</file>