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91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950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0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812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17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64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75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68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86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28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86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1223A-5D7B-48CF-9E8A-FBE97662835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BDACD-339D-457B-B8A9-59BE38020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06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E76B7-1DEB-DBAD-E8B4-4C76B3CEB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D041D7D-8AE3-49C8-44F7-4453581CEED5}"/>
              </a:ext>
            </a:extLst>
          </p:cNvPr>
          <p:cNvSpPr txBox="1"/>
          <p:nvPr/>
        </p:nvSpPr>
        <p:spPr>
          <a:xfrm>
            <a:off x="615814" y="816168"/>
            <a:ext cx="5598640" cy="261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患者氏名　　　　　　　　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様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（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年齢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歳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）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生年月日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年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月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日</a:t>
            </a:r>
            <a:endParaRPr kumimoji="0" lang="ja-JP" altLang="ja-JP" sz="110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AC80DD2-E38E-FCE1-C0B2-C46A6DF2AF0E}"/>
              </a:ext>
            </a:extLst>
          </p:cNvPr>
          <p:cNvSpPr txBox="1"/>
          <p:nvPr/>
        </p:nvSpPr>
        <p:spPr>
          <a:xfrm>
            <a:off x="971527" y="348082"/>
            <a:ext cx="49039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defTabSz="457181"/>
            <a:r>
              <a:rPr kumimoji="0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手順書：</a:t>
            </a:r>
            <a:r>
              <a:rPr lang="ja-JP" altLang="ja-JP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胃ろうカテーテル又は胃ろうボタンの交換</a:t>
            </a:r>
            <a:endParaRPr kumimoji="1" lang="en-US" altLang="ja-JP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03CDD0-88CC-FBFA-1A43-45D42A47DD2B}"/>
              </a:ext>
            </a:extLst>
          </p:cNvPr>
          <p:cNvSpPr txBox="1"/>
          <p:nvPr/>
        </p:nvSpPr>
        <p:spPr>
          <a:xfrm>
            <a:off x="603503" y="1164359"/>
            <a:ext cx="5560337" cy="900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【当該手順書に係る特定行為の対象となる患者】</a:t>
            </a:r>
          </a:p>
          <a:p>
            <a:pPr marL="228600" marR="0" lvl="0" indent="-22860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創が瘻孔化し、カテーテルの交換が困難ではない事が確認されている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228600" marR="0" lvl="0" indent="-22860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ja-JP" altLang="en-US" sz="1050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非</a:t>
            </a:r>
            <a:r>
              <a:rPr lang="en-US" altLang="ja-JP" sz="1050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X</a:t>
            </a:r>
            <a:r>
              <a:rPr lang="ja-JP" altLang="en-US" sz="1050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線透視下、非内視鏡下における、初回の交換ではない</a:t>
            </a:r>
            <a:endParaRPr lang="en-US" altLang="ja-JP" sz="1050" dirty="0">
              <a:solidFill>
                <a:prstClr val="black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228600" marR="0" lvl="0" indent="-22860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何らかの原因でカテーテルやバルーンが破損したと思われるとき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228600" marR="0" lvl="0" indent="-22860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ja-JP" altLang="en-US" sz="1050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定期の交換時期</a:t>
            </a:r>
            <a:endParaRPr kumimoji="0" lang="ja-JP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EC1E3B6-420A-4F4C-8055-EB72AA0F7721}"/>
              </a:ext>
            </a:extLst>
          </p:cNvPr>
          <p:cNvSpPr txBox="1"/>
          <p:nvPr/>
        </p:nvSpPr>
        <p:spPr>
          <a:xfrm>
            <a:off x="672437" y="2377171"/>
            <a:ext cx="3723394" cy="12234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看護師に診療の補助を行わせる患者の病状の範囲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□意識状態、バイタルサイン、病状が平時と変化がない　　　　　　　　　　　　　　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□瘻孔から出血していない　　　　　　　　　　　　　　　　　　　　　　　　　　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□カテーテル挿入創に感染がない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□交換前のカテーテル又はボタンの可動性が良好である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□出血傾向がない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21F9C5C-0B33-2323-5301-D3AC00169E28}"/>
              </a:ext>
            </a:extLst>
          </p:cNvPr>
          <p:cNvSpPr txBox="1"/>
          <p:nvPr/>
        </p:nvSpPr>
        <p:spPr>
          <a:xfrm>
            <a:off x="666429" y="4155128"/>
            <a:ext cx="5497411" cy="2532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診療の補助の内容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胃ろうカテーテル（バルーン型）又は胃ろうボタン（バルーン型）の交換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1A0ED2E-2844-6249-BE31-3FCC5E9B91AD}"/>
              </a:ext>
            </a:extLst>
          </p:cNvPr>
          <p:cNvSpPr txBox="1"/>
          <p:nvPr/>
        </p:nvSpPr>
        <p:spPr>
          <a:xfrm>
            <a:off x="677171" y="6713356"/>
            <a:ext cx="5486669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医療の安全を確保するために医師・歯科医師との連絡が必要となった場合の連絡体制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　　　　　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2B5029F-EC2B-C602-E1CD-39BFE4B59729}"/>
              </a:ext>
            </a:extLst>
          </p:cNvPr>
          <p:cNvSpPr txBox="1"/>
          <p:nvPr/>
        </p:nvSpPr>
        <p:spPr>
          <a:xfrm>
            <a:off x="677170" y="7684705"/>
            <a:ext cx="5486669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特定行為を行った後の医師や歯科医師に対する報告の方法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担当医師へ報告書を提出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31BB0DC-754C-EBCF-1FF6-45029FD5A6E2}"/>
              </a:ext>
            </a:extLst>
          </p:cNvPr>
          <p:cNvSpPr txBox="1"/>
          <p:nvPr/>
        </p:nvSpPr>
        <p:spPr>
          <a:xfrm>
            <a:off x="527114" y="8850460"/>
            <a:ext cx="5920207" cy="797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上記の内容で指示します。手順書指示期間　　　　　年　　　　　月　　　　日～　　　　　年　　　　月　　　日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担当医師氏名　　</a:t>
            </a: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</a:t>
            </a: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医療機関　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特定行為実施者氏名　　　　　　　　　　　　　　　　　　所属事業所　</a:t>
            </a:r>
            <a:r>
              <a:rPr kumimoji="0" lang="ja-JP" altLang="en-US" sz="105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　　　</a:t>
            </a:r>
            <a:endParaRPr kumimoji="0" lang="ja-JP" altLang="ja-JP" sz="105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A67BEC15-9084-BC88-78B7-A13E3153C300}"/>
              </a:ext>
            </a:extLst>
          </p:cNvPr>
          <p:cNvSpPr/>
          <p:nvPr/>
        </p:nvSpPr>
        <p:spPr>
          <a:xfrm rot="10800000">
            <a:off x="2428451" y="3861921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D2D7C2AD-3B31-53AF-DDEA-D667E581BAC5}"/>
              </a:ext>
            </a:extLst>
          </p:cNvPr>
          <p:cNvSpPr/>
          <p:nvPr/>
        </p:nvSpPr>
        <p:spPr>
          <a:xfrm rot="10800000">
            <a:off x="2428451" y="4515415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9" name="二等辺三角形 28">
            <a:extLst>
              <a:ext uri="{FF2B5EF4-FFF2-40B4-BE49-F238E27FC236}">
                <a16:creationId xmlns:a16="http://schemas.microsoft.com/office/drawing/2014/main" id="{4DBE2C8B-18F9-96AD-0877-6CA957547072}"/>
              </a:ext>
            </a:extLst>
          </p:cNvPr>
          <p:cNvSpPr/>
          <p:nvPr/>
        </p:nvSpPr>
        <p:spPr>
          <a:xfrm rot="10800000">
            <a:off x="2428450" y="6337338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392DF237-CD3F-FC55-D110-ED6329694904}"/>
              </a:ext>
            </a:extLst>
          </p:cNvPr>
          <p:cNvSpPr/>
          <p:nvPr/>
        </p:nvSpPr>
        <p:spPr>
          <a:xfrm rot="10800000">
            <a:off x="2428450" y="7354129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1" name="二等辺三角形 30">
            <a:extLst>
              <a:ext uri="{FF2B5EF4-FFF2-40B4-BE49-F238E27FC236}">
                <a16:creationId xmlns:a16="http://schemas.microsoft.com/office/drawing/2014/main" id="{E7D31611-AC9B-4604-0759-FA5E2B458F41}"/>
              </a:ext>
            </a:extLst>
          </p:cNvPr>
          <p:cNvSpPr/>
          <p:nvPr/>
        </p:nvSpPr>
        <p:spPr>
          <a:xfrm rot="5400000">
            <a:off x="4672211" y="2866558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3" name="二等辺三角形 32">
            <a:extLst>
              <a:ext uri="{FF2B5EF4-FFF2-40B4-BE49-F238E27FC236}">
                <a16:creationId xmlns:a16="http://schemas.microsoft.com/office/drawing/2014/main" id="{E9533D47-8EE2-4B08-13C9-EE706C0C85F7}"/>
              </a:ext>
            </a:extLst>
          </p:cNvPr>
          <p:cNvSpPr/>
          <p:nvPr/>
        </p:nvSpPr>
        <p:spPr>
          <a:xfrm rot="5400000">
            <a:off x="4594702" y="5240054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8D97A6-0B82-A275-FC22-B50393AE55C8}"/>
              </a:ext>
            </a:extLst>
          </p:cNvPr>
          <p:cNvSpPr txBox="1"/>
          <p:nvPr/>
        </p:nvSpPr>
        <p:spPr>
          <a:xfrm>
            <a:off x="5244702" y="2712142"/>
            <a:ext cx="919138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担当医師に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直接連絡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3B23069-6213-FF0A-C10E-0316DDD358C0}"/>
              </a:ext>
            </a:extLst>
          </p:cNvPr>
          <p:cNvCxnSpPr/>
          <p:nvPr/>
        </p:nvCxnSpPr>
        <p:spPr>
          <a:xfrm>
            <a:off x="603503" y="9120665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346DCA3-DDA5-7004-6B4F-A7F024098FB3}"/>
              </a:ext>
            </a:extLst>
          </p:cNvPr>
          <p:cNvCxnSpPr/>
          <p:nvPr/>
        </p:nvCxnSpPr>
        <p:spPr>
          <a:xfrm>
            <a:off x="603503" y="9373733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C118480-61CB-9F86-D5DF-C5EFBF76D79D}"/>
              </a:ext>
            </a:extLst>
          </p:cNvPr>
          <p:cNvCxnSpPr/>
          <p:nvPr/>
        </p:nvCxnSpPr>
        <p:spPr>
          <a:xfrm>
            <a:off x="596279" y="9647986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6BF73DE-EE45-A176-37CA-5AAD236F29E2}"/>
              </a:ext>
            </a:extLst>
          </p:cNvPr>
          <p:cNvSpPr txBox="1"/>
          <p:nvPr/>
        </p:nvSpPr>
        <p:spPr>
          <a:xfrm>
            <a:off x="677171" y="4751927"/>
            <a:ext cx="371866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特定行為を行うときに確認すべき事項</a:t>
            </a:r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□意識状態、バイタルサインに問題がない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□固定水、バルーンが抜けにくくない</a:t>
            </a: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□交換後の腹痛がない、またはあっても軽度である</a:t>
            </a: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□交換後のカテーテル又はボタンの可動性が良好である</a:t>
            </a: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□胃内容物の逆流が確認できる</a:t>
            </a:r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水道水１００</a:t>
            </a:r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ml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程注入</a:t>
            </a:r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</a:p>
          <a:p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胃ろう部からの持続的な出血が認められない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ja-JP" altLang="en-US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90189EA-447C-5220-858F-A81FFD6246D1}"/>
              </a:ext>
            </a:extLst>
          </p:cNvPr>
          <p:cNvSpPr txBox="1"/>
          <p:nvPr/>
        </p:nvSpPr>
        <p:spPr>
          <a:xfrm>
            <a:off x="5122100" y="4904591"/>
            <a:ext cx="1041740" cy="900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一項目でも</a:t>
            </a: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該当しないものがあれば、</a:t>
            </a: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担当医師に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直接連絡</a:t>
            </a: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BAB7E3D4-8D32-573C-7432-71B04E3151E0}"/>
              </a:ext>
            </a:extLst>
          </p:cNvPr>
          <p:cNvSpPr/>
          <p:nvPr/>
        </p:nvSpPr>
        <p:spPr>
          <a:xfrm>
            <a:off x="830005" y="3658517"/>
            <a:ext cx="1404257" cy="42454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病状の範囲内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CF153F12-11DE-0437-78F9-DCA11FBE579D}"/>
              </a:ext>
            </a:extLst>
          </p:cNvPr>
          <p:cNvSpPr/>
          <p:nvPr/>
        </p:nvSpPr>
        <p:spPr>
          <a:xfrm>
            <a:off x="4513281" y="2158565"/>
            <a:ext cx="1404257" cy="424542"/>
          </a:xfrm>
          <a:prstGeom prst="ellipse">
            <a:avLst/>
          </a:prstGeom>
          <a:solidFill>
            <a:srgbClr val="FFD9D9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病状の範囲外</a:t>
            </a:r>
          </a:p>
        </p:txBody>
      </p:sp>
      <p:sp>
        <p:nvSpPr>
          <p:cNvPr id="35" name="二等辺三角形 34">
            <a:extLst>
              <a:ext uri="{FF2B5EF4-FFF2-40B4-BE49-F238E27FC236}">
                <a16:creationId xmlns:a16="http://schemas.microsoft.com/office/drawing/2014/main" id="{873210AD-8DC1-B768-B6F2-ED986CEA7D3B}"/>
              </a:ext>
            </a:extLst>
          </p:cNvPr>
          <p:cNvSpPr/>
          <p:nvPr/>
        </p:nvSpPr>
        <p:spPr>
          <a:xfrm rot="10800000">
            <a:off x="2428452" y="2151058"/>
            <a:ext cx="606056" cy="190819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37BCE70-89B0-6831-302A-0963C2AEDD2F}"/>
              </a:ext>
            </a:extLst>
          </p:cNvPr>
          <p:cNvSpPr txBox="1"/>
          <p:nvPr/>
        </p:nvSpPr>
        <p:spPr>
          <a:xfrm>
            <a:off x="243633" y="44770"/>
            <a:ext cx="59202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457181"/>
            <a:r>
              <a:rPr lang="ja-JP" altLang="en-US" sz="14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４．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胃ろうカテーテル又は胃ろうボタンの交換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4514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123</TotalTime>
  <Words>368</Words>
  <Application>Microsoft Office PowerPoint</Application>
  <PresentationFormat>A4 210 x 297 mm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NP-R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tosaki@hoshipital.jp</dc:creator>
  <cp:lastModifiedBy>後藤 理花</cp:lastModifiedBy>
  <cp:revision>4</cp:revision>
  <cp:lastPrinted>2025-12-18T09:47:44Z</cp:lastPrinted>
  <dcterms:created xsi:type="dcterms:W3CDTF">2025-12-17T08:53:10Z</dcterms:created>
  <dcterms:modified xsi:type="dcterms:W3CDTF">2026-02-04T08:10:41Z</dcterms:modified>
</cp:coreProperties>
</file>